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C8F7-3F46-4F40-B8B2-8AA1757F90CC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35A901-F969-4E96-80C5-4B4362F5D3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C8F7-3F46-4F40-B8B2-8AA1757F90CC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901-F969-4E96-80C5-4B4362F5D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C8F7-3F46-4F40-B8B2-8AA1757F90CC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901-F969-4E96-80C5-4B4362F5D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90C8F7-3F46-4F40-B8B2-8AA1757F90CC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35A901-F969-4E96-80C5-4B4362F5D3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C8F7-3F46-4F40-B8B2-8AA1757F90CC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901-F969-4E96-80C5-4B4362F5D3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C8F7-3F46-4F40-B8B2-8AA1757F90CC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901-F969-4E96-80C5-4B4362F5D3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901-F969-4E96-80C5-4B4362F5D3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C8F7-3F46-4F40-B8B2-8AA1757F90CC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C8F7-3F46-4F40-B8B2-8AA1757F90CC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901-F969-4E96-80C5-4B4362F5D3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C8F7-3F46-4F40-B8B2-8AA1757F90CC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901-F969-4E96-80C5-4B4362F5D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90C8F7-3F46-4F40-B8B2-8AA1757F90CC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35A901-F969-4E96-80C5-4B4362F5D3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C8F7-3F46-4F40-B8B2-8AA1757F90CC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35A901-F969-4E96-80C5-4B4362F5D3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90C8F7-3F46-4F40-B8B2-8AA1757F90CC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35A901-F969-4E96-80C5-4B4362F5D3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800" dirty="0" err="1" smtClean="0">
                <a:latin typeface="Copperplate Gothic Bold" pitchFamily="34" charset="0"/>
              </a:rPr>
              <a:t>Michalea</a:t>
            </a:r>
            <a:r>
              <a:rPr lang="cs-CZ" sz="1800" dirty="0" smtClean="0">
                <a:latin typeface="Copperplate Gothic Bold" pitchFamily="34" charset="0"/>
              </a:rPr>
              <a:t> </a:t>
            </a:r>
            <a:r>
              <a:rPr lang="cs-CZ" sz="1800" dirty="0" err="1" smtClean="0">
                <a:latin typeface="Copperplate Gothic Bold" pitchFamily="34" charset="0"/>
              </a:rPr>
              <a:t>Demková</a:t>
            </a:r>
            <a:r>
              <a:rPr lang="cs-CZ" sz="1800" dirty="0" smtClean="0">
                <a:latin typeface="Copperplate Gothic Bold" pitchFamily="34" charset="0"/>
              </a:rPr>
              <a:t>, Eva Sedláčková, Tereza Pelikánová, Simona Zahrádková, Šimon </a:t>
            </a:r>
            <a:r>
              <a:rPr lang="cs-CZ" sz="1800" dirty="0" err="1" smtClean="0">
                <a:latin typeface="Copperplate Gothic Bold" pitchFamily="34" charset="0"/>
              </a:rPr>
              <a:t>Gabanyi</a:t>
            </a:r>
            <a:endParaRPr lang="cs-CZ" sz="1800" dirty="0" smtClean="0">
              <a:latin typeface="Copperplate Gothic Bold" pitchFamily="34" charset="0"/>
            </a:endParaRPr>
          </a:p>
          <a:p>
            <a:endParaRPr lang="cs-CZ" sz="1800" dirty="0" smtClean="0">
              <a:latin typeface="Copperplate Gothic Bold" pitchFamily="34" charset="0"/>
            </a:endParaRPr>
          </a:p>
          <a:p>
            <a:r>
              <a:rPr lang="cs-CZ" sz="1200" dirty="0" err="1" smtClean="0">
                <a:latin typeface="Copperplate Gothic Bold" pitchFamily="34" charset="0"/>
              </a:rPr>
              <a:t>Prague</a:t>
            </a:r>
            <a:r>
              <a:rPr lang="cs-CZ" sz="1200" dirty="0" smtClean="0">
                <a:latin typeface="Copperplate Gothic Bold" pitchFamily="34" charset="0"/>
              </a:rPr>
              <a:t>- 17.4.2012</a:t>
            </a:r>
            <a:endParaRPr lang="cs-CZ" sz="1200" dirty="0">
              <a:latin typeface="Copperplate Gothic Bold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dirty="0" err="1" smtClean="0">
                <a:solidFill>
                  <a:schemeClr val="accent1">
                    <a:lumMod val="50000"/>
                  </a:schemeClr>
                </a:solidFill>
                <a:latin typeface="Copperplate Gothic Bold" pitchFamily="34" charset="0"/>
              </a:rPr>
              <a:t>Prague</a:t>
            </a:r>
            <a:endParaRPr lang="cs-CZ" sz="8800" dirty="0">
              <a:solidFill>
                <a:schemeClr val="accent1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52928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/>
          <a:lstStyle/>
          <a:p>
            <a:pPr algn="ctr">
              <a:buNone/>
            </a:pPr>
            <a:endParaRPr lang="cs-CZ" sz="1600" b="1" dirty="0" smtClean="0">
              <a:latin typeface="Copperplate Gothic Bold" pitchFamily="34" charset="0"/>
            </a:endParaRPr>
          </a:p>
          <a:p>
            <a:pPr algn="ctr">
              <a:buNone/>
            </a:pPr>
            <a:r>
              <a:rPr lang="cs-CZ" sz="1600" b="1" dirty="0" err="1" smtClean="0">
                <a:latin typeface="Copperplate Gothic Bold" pitchFamily="34" charset="0"/>
              </a:rPr>
              <a:t>Michalea</a:t>
            </a:r>
            <a:r>
              <a:rPr lang="cs-CZ" sz="1600" b="1" dirty="0" smtClean="0">
                <a:latin typeface="Copperplate Gothic Bold" pitchFamily="34" charset="0"/>
              </a:rPr>
              <a:t> </a:t>
            </a:r>
            <a:r>
              <a:rPr lang="cs-CZ" sz="1600" b="1" dirty="0" err="1" smtClean="0">
                <a:latin typeface="Copperplate Gothic Bold" pitchFamily="34" charset="0"/>
              </a:rPr>
              <a:t>Demková</a:t>
            </a:r>
            <a:r>
              <a:rPr lang="cs-CZ" sz="1600" b="1" dirty="0" smtClean="0">
                <a:latin typeface="Copperplate Gothic Bold" pitchFamily="34" charset="0"/>
              </a:rPr>
              <a:t>, Eva Sedláčková, Tereza Pelikánová, Simona Zahrádková, Šimon </a:t>
            </a:r>
            <a:r>
              <a:rPr lang="cs-CZ" sz="1600" b="1" dirty="0" err="1" smtClean="0">
                <a:latin typeface="Copperplate Gothic Bold" pitchFamily="34" charset="0"/>
              </a:rPr>
              <a:t>Gabanyi</a:t>
            </a:r>
            <a:endParaRPr lang="cs-CZ" sz="1600" b="1" dirty="0" smtClean="0">
              <a:latin typeface="Copperplate Gothic Bold" pitchFamily="34" charset="0"/>
            </a:endParaRPr>
          </a:p>
          <a:p>
            <a:pPr algn="ctr">
              <a:buNone/>
            </a:pPr>
            <a:r>
              <a:rPr lang="cs-CZ" sz="1200" dirty="0" err="1" smtClean="0">
                <a:latin typeface="Copperplate Gothic Bold" pitchFamily="34" charset="0"/>
              </a:rPr>
              <a:t>Presentation</a:t>
            </a:r>
            <a:r>
              <a:rPr lang="cs-CZ" sz="1200" dirty="0" smtClean="0">
                <a:latin typeface="Copperplate Gothic Bold" pitchFamily="34" charset="0"/>
              </a:rPr>
              <a:t> by Tereza Pelikánová</a:t>
            </a: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r>
              <a:rPr lang="en-US" sz="1400" dirty="0" smtClean="0">
                <a:latin typeface="Copperplate Gothic Bold" pitchFamily="34" charset="0"/>
              </a:rPr>
              <a:t>Our group with a black friend from </a:t>
            </a:r>
            <a:r>
              <a:rPr lang="cs-CZ" sz="1400" dirty="0" err="1" smtClean="0">
                <a:latin typeface="Copperplate Gothic Bold" pitchFamily="34" charset="0"/>
              </a:rPr>
              <a:t>A</a:t>
            </a:r>
            <a:r>
              <a:rPr lang="en-US" sz="1400" dirty="0" err="1" smtClean="0">
                <a:latin typeface="Copperplate Gothic Bold" pitchFamily="34" charset="0"/>
              </a:rPr>
              <a:t>merica</a:t>
            </a:r>
            <a:r>
              <a:rPr lang="cs-CZ" sz="1400" dirty="0" smtClean="0">
                <a:latin typeface="Copperplate Gothic Bold" pitchFamily="34" charset="0"/>
              </a:rPr>
              <a:t> </a:t>
            </a:r>
            <a:r>
              <a:rPr lang="cs-CZ" sz="1400" dirty="0" smtClean="0">
                <a:latin typeface="Copperplate Gothic Bold" pitchFamily="34" charset="0"/>
                <a:sym typeface="Wingdings" pitchFamily="2" charset="2"/>
              </a:rPr>
              <a:t></a:t>
            </a:r>
          </a:p>
          <a:p>
            <a:pPr>
              <a:buNone/>
            </a:pPr>
            <a:r>
              <a:rPr lang="cs-CZ" sz="1100" dirty="0" smtClean="0">
                <a:latin typeface="Copperplate Gothic Bold" pitchFamily="34" charset="0"/>
                <a:sym typeface="Wingdings" pitchFamily="2" charset="2"/>
              </a:rPr>
              <a:t>Foto: </a:t>
            </a:r>
            <a:r>
              <a:rPr lang="cs-CZ" sz="1100" dirty="0" err="1" smtClean="0">
                <a:latin typeface="Copperplate Gothic Bold" pitchFamily="34" charset="0"/>
                <a:sym typeface="Wingdings" pitchFamily="2" charset="2"/>
              </a:rPr>
              <a:t>materials</a:t>
            </a:r>
            <a:r>
              <a:rPr lang="cs-CZ" sz="1100" dirty="0" smtClean="0">
                <a:latin typeface="Copperplate Gothic Bold" pitchFamily="34" charset="0"/>
                <a:sym typeface="Wingdings" pitchFamily="2" charset="2"/>
              </a:rPr>
              <a:t> </a:t>
            </a:r>
            <a:r>
              <a:rPr lang="cs-CZ" sz="1100" dirty="0" err="1" smtClean="0">
                <a:latin typeface="Copperplate Gothic Bold" pitchFamily="34" charset="0"/>
                <a:sym typeface="Wingdings" pitchFamily="2" charset="2"/>
              </a:rPr>
              <a:t>of</a:t>
            </a:r>
            <a:r>
              <a:rPr lang="cs-CZ" sz="1100" dirty="0" smtClean="0">
                <a:latin typeface="Copperplate Gothic Bold" pitchFamily="34" charset="0"/>
                <a:sym typeface="Wingdings" pitchFamily="2" charset="2"/>
              </a:rPr>
              <a:t> </a:t>
            </a:r>
            <a:r>
              <a:rPr lang="cs-CZ" sz="1100" dirty="0" err="1" smtClean="0">
                <a:latin typeface="Copperplate Gothic Bold" pitchFamily="34" charset="0"/>
                <a:sym typeface="Wingdings" pitchFamily="2" charset="2"/>
              </a:rPr>
              <a:t>our</a:t>
            </a:r>
            <a:r>
              <a:rPr lang="cs-CZ" sz="1100" dirty="0" smtClean="0">
                <a:latin typeface="Copperplate Gothic Bold" pitchFamily="34" charset="0"/>
                <a:sym typeface="Wingdings" pitchFamily="2" charset="2"/>
              </a:rPr>
              <a:t> </a:t>
            </a:r>
            <a:r>
              <a:rPr lang="cs-CZ" sz="1100" dirty="0" err="1" smtClean="0">
                <a:latin typeface="Copperplate Gothic Bold" pitchFamily="34" charset="0"/>
                <a:sym typeface="Wingdings" pitchFamily="2" charset="2"/>
              </a:rPr>
              <a:t>group</a:t>
            </a:r>
            <a:r>
              <a:rPr lang="cs-CZ" sz="1100" dirty="0" smtClean="0">
                <a:latin typeface="Copperplate Gothic Bold" pitchFamily="34" charset="0"/>
                <a:sym typeface="Wingdings" pitchFamily="2" charset="2"/>
              </a:rPr>
              <a:t> </a:t>
            </a:r>
            <a:r>
              <a:rPr lang="cs-CZ" sz="1100" dirty="0" err="1" smtClean="0">
                <a:latin typeface="Copperplate Gothic Bold" pitchFamily="34" charset="0"/>
                <a:sym typeface="Wingdings" pitchFamily="2" charset="2"/>
              </a:rPr>
              <a:t>and</a:t>
            </a:r>
            <a:r>
              <a:rPr lang="cs-CZ" sz="1100" dirty="0" smtClean="0">
                <a:latin typeface="Copperplate Gothic Bold" pitchFamily="34" charset="0"/>
                <a:sym typeface="Wingdings" pitchFamily="2" charset="2"/>
              </a:rPr>
              <a:t> </a:t>
            </a:r>
            <a:r>
              <a:rPr lang="cs-CZ" sz="1100" dirty="0" err="1" smtClean="0">
                <a:latin typeface="Copperplate Gothic Bold" pitchFamily="34" charset="0"/>
                <a:sym typeface="Wingdings" pitchFamily="2" charset="2"/>
              </a:rPr>
              <a:t>google.com</a:t>
            </a:r>
            <a:endParaRPr lang="cs-CZ" sz="11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pPr algn="ctr">
              <a:buNone/>
            </a:pPr>
            <a:endParaRPr lang="cs-CZ" sz="1400" dirty="0" smtClean="0">
              <a:latin typeface="Copperplate Gothic Bold" pitchFamily="34" charset="0"/>
            </a:endParaRPr>
          </a:p>
          <a:p>
            <a:endParaRPr lang="cs-CZ" dirty="0"/>
          </a:p>
        </p:txBody>
      </p:sp>
      <p:pic>
        <p:nvPicPr>
          <p:cNvPr id="4" name="Obrázek 3" descr="DSCF4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84784"/>
            <a:ext cx="5940152" cy="445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748817"/>
          </a:xfrm>
        </p:spPr>
        <p:txBody>
          <a:bodyPr/>
          <a:lstStyle/>
          <a:p>
            <a:pPr algn="ctr"/>
            <a:r>
              <a:rPr lang="cs-CZ" dirty="0" smtClean="0">
                <a:latin typeface="Copperplate Gothic Bold" pitchFamily="34" charset="0"/>
              </a:rPr>
              <a:t>Sv. </a:t>
            </a:r>
            <a:r>
              <a:rPr lang="cs-CZ" dirty="0" err="1" smtClean="0">
                <a:latin typeface="Copperplate Gothic Bold" pitchFamily="34" charset="0"/>
              </a:rPr>
              <a:t>Vitus</a:t>
            </a:r>
            <a:r>
              <a:rPr lang="cs-CZ" dirty="0" smtClean="0">
                <a:latin typeface="Copperplate Gothic Bold" pitchFamily="34" charset="0"/>
              </a:rPr>
              <a:t> </a:t>
            </a:r>
            <a:r>
              <a:rPr lang="cs-CZ" dirty="0" err="1" smtClean="0">
                <a:latin typeface="Copperplate Gothic Bold" pitchFamily="34" charset="0"/>
              </a:rPr>
              <a:t>Cathedral</a:t>
            </a:r>
            <a:endParaRPr lang="cs-CZ" dirty="0" smtClean="0">
              <a:latin typeface="Copperplate Gothic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204864"/>
            <a:ext cx="4038600" cy="3910664"/>
          </a:xfrm>
        </p:spPr>
        <p:txBody>
          <a:bodyPr/>
          <a:lstStyle/>
          <a:p>
            <a:r>
              <a:rPr lang="cs-CZ" sz="1800" dirty="0" smtClean="0"/>
              <a:t>St. </a:t>
            </a:r>
            <a:r>
              <a:rPr lang="cs-CZ" sz="1800" dirty="0" err="1" smtClean="0"/>
              <a:t>Vitus</a:t>
            </a:r>
            <a:r>
              <a:rPr lang="cs-CZ" sz="1800" dirty="0" smtClean="0"/>
              <a:t> </a:t>
            </a:r>
            <a:r>
              <a:rPr lang="cs-CZ" sz="1800" dirty="0" err="1" smtClean="0"/>
              <a:t>Cathedral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dominant </a:t>
            </a:r>
            <a:r>
              <a:rPr lang="cs-CZ" sz="1800" dirty="0" err="1" smtClean="0"/>
              <a:t>Prague</a:t>
            </a:r>
            <a:r>
              <a:rPr lang="cs-CZ" sz="1800" dirty="0" smtClean="0"/>
              <a:t> </a:t>
            </a:r>
            <a:r>
              <a:rPr lang="cs-CZ" sz="1800" dirty="0" err="1" smtClean="0"/>
              <a:t>castle</a:t>
            </a:r>
            <a:endParaRPr lang="cs-CZ" sz="1800" dirty="0" smtClean="0"/>
          </a:p>
          <a:p>
            <a:r>
              <a:rPr lang="cs-CZ" sz="1800" dirty="0" err="1" smtClean="0"/>
              <a:t>Tower</a:t>
            </a:r>
            <a:r>
              <a:rPr lang="cs-CZ" sz="1800" dirty="0" smtClean="0"/>
              <a:t> </a:t>
            </a:r>
            <a:r>
              <a:rPr lang="cs-CZ" sz="1800" dirty="0" err="1" smtClean="0"/>
              <a:t>hight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96,5 m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4649788" y="2204864"/>
            <a:ext cx="4038600" cy="3910664"/>
          </a:xfrm>
        </p:spPr>
        <p:txBody>
          <a:bodyPr>
            <a:normAutofit/>
          </a:bodyPr>
          <a:lstStyle/>
          <a:p>
            <a:r>
              <a:rPr lang="cs-CZ" sz="1800" dirty="0" err="1" smtClean="0"/>
              <a:t>Lived</a:t>
            </a:r>
            <a:r>
              <a:rPr lang="cs-CZ" sz="1800" dirty="0" smtClean="0"/>
              <a:t> in </a:t>
            </a:r>
            <a:r>
              <a:rPr lang="cs-CZ" sz="1800" dirty="0" err="1" smtClean="0"/>
              <a:t>the</a:t>
            </a:r>
            <a:r>
              <a:rPr lang="cs-CZ" sz="1800" dirty="0" smtClean="0"/>
              <a:t> house Jan Neruda </a:t>
            </a:r>
          </a:p>
          <a:p>
            <a:r>
              <a:rPr lang="cs-CZ" sz="1800" dirty="0" err="1" smtClean="0"/>
              <a:t>Now</a:t>
            </a:r>
            <a:r>
              <a:rPr lang="cs-CZ" sz="1800" dirty="0" smtClean="0"/>
              <a:t> </a:t>
            </a:r>
            <a:r>
              <a:rPr lang="cs-CZ" sz="1800" dirty="0" err="1" smtClean="0"/>
              <a:t>there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a </a:t>
            </a:r>
            <a:r>
              <a:rPr lang="cs-CZ" sz="1800" dirty="0" err="1" smtClean="0"/>
              <a:t>tovern</a:t>
            </a:r>
            <a:endParaRPr lang="cs-CZ" sz="1800" dirty="0" smtClean="0"/>
          </a:p>
          <a:p>
            <a:endParaRPr lang="cs-CZ" sz="18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7776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 smtClean="0">
                <a:latin typeface="Copperplate Gothic Bold" pitchFamily="34" charset="0"/>
              </a:rPr>
              <a:t>Monuments</a:t>
            </a:r>
            <a:endParaRPr lang="cs-CZ" b="1" dirty="0">
              <a:latin typeface="Copperplate Gothic Bold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3"/>
          </p:nvPr>
        </p:nvSpPr>
        <p:spPr>
          <a:xfrm>
            <a:off x="4644008" y="1124744"/>
            <a:ext cx="4040188" cy="762000"/>
          </a:xfrm>
        </p:spPr>
        <p:txBody>
          <a:bodyPr/>
          <a:lstStyle/>
          <a:p>
            <a:pPr algn="ctr"/>
            <a:r>
              <a:rPr lang="cs-CZ" dirty="0" err="1" smtClean="0">
                <a:latin typeface="Copperplate Gothic Bold" pitchFamily="34" charset="0"/>
              </a:rPr>
              <a:t>At</a:t>
            </a:r>
            <a:r>
              <a:rPr lang="cs-CZ" dirty="0" smtClean="0">
                <a:latin typeface="Copperplate Gothic Bold" pitchFamily="34" charset="0"/>
              </a:rPr>
              <a:t> ,,</a:t>
            </a:r>
            <a:r>
              <a:rPr lang="cs-CZ" dirty="0" err="1" smtClean="0">
                <a:latin typeface="Copperplate Gothic Bold" pitchFamily="34" charset="0"/>
              </a:rPr>
              <a:t>The</a:t>
            </a:r>
            <a:r>
              <a:rPr lang="cs-CZ" dirty="0" smtClean="0">
                <a:latin typeface="Copperplate Gothic Bold" pitchFamily="34" charset="0"/>
              </a:rPr>
              <a:t> </a:t>
            </a:r>
            <a:r>
              <a:rPr lang="cs-CZ" dirty="0" err="1" smtClean="0">
                <a:latin typeface="Copperplate Gothic Bold" pitchFamily="34" charset="0"/>
              </a:rPr>
              <a:t>two</a:t>
            </a:r>
            <a:r>
              <a:rPr lang="cs-CZ" dirty="0" smtClean="0">
                <a:latin typeface="Copperplate Gothic Bold" pitchFamily="34" charset="0"/>
              </a:rPr>
              <a:t> </a:t>
            </a:r>
            <a:r>
              <a:rPr lang="cs-CZ" dirty="0" err="1" smtClean="0">
                <a:latin typeface="Copperplate Gothic Bold" pitchFamily="34" charset="0"/>
              </a:rPr>
              <a:t>Suns</a:t>
            </a:r>
            <a:r>
              <a:rPr lang="cs-CZ" dirty="0" smtClean="0">
                <a:latin typeface="Copperplate Gothic Bold" pitchFamily="34" charset="0"/>
              </a:rPr>
              <a:t>“ House</a:t>
            </a:r>
            <a:endParaRPr lang="cs-CZ" dirty="0">
              <a:latin typeface="Copperplate Gothic Bold" pitchFamily="34" charset="0"/>
            </a:endParaRPr>
          </a:p>
        </p:txBody>
      </p:sp>
      <p:pic>
        <p:nvPicPr>
          <p:cNvPr id="9" name="Obrázek 8" descr="DSCF4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84984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DSCF4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852936"/>
            <a:ext cx="27003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5ff7f709-6ee0-11df-a6af-001a64a218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501008"/>
            <a:ext cx="2121024" cy="295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zlata-ulic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149080"/>
            <a:ext cx="2919624" cy="194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dum-u-jednorozce-u-bileho-konic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933056"/>
            <a:ext cx="1738133" cy="231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solidFill>
                  <a:schemeClr val="tx2"/>
                </a:solidFill>
                <a:latin typeface="Copperplate Gothic Bold" pitchFamily="34" charset="0"/>
              </a:rPr>
              <a:t>,,</a:t>
            </a:r>
            <a:r>
              <a:rPr lang="cs-CZ" sz="2400" dirty="0" err="1" smtClean="0">
                <a:solidFill>
                  <a:schemeClr val="tx2"/>
                </a:solidFill>
                <a:latin typeface="Copperplate Gothic Bold" pitchFamily="34" charset="0"/>
              </a:rPr>
              <a:t>At</a:t>
            </a:r>
            <a:r>
              <a:rPr lang="cs-CZ" sz="2400" dirty="0" smtClean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  <a:latin typeface="Copperplate Gothic Bold" pitchFamily="34" charset="0"/>
              </a:rPr>
              <a:t>the</a:t>
            </a:r>
            <a:r>
              <a:rPr lang="cs-CZ" sz="2400" dirty="0" smtClean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  <a:latin typeface="Copperplate Gothic Bold" pitchFamily="34" charset="0"/>
              </a:rPr>
              <a:t>White</a:t>
            </a:r>
            <a:r>
              <a:rPr lang="cs-CZ" sz="2400" dirty="0" smtClean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  <a:latin typeface="Copperplate Gothic Bold" pitchFamily="34" charset="0"/>
              </a:rPr>
              <a:t>Horse</a:t>
            </a:r>
            <a:r>
              <a:rPr lang="cs-CZ" sz="2400" dirty="0" smtClean="0">
                <a:solidFill>
                  <a:schemeClr val="tx2"/>
                </a:solidFill>
                <a:latin typeface="Copperplate Gothic Bold" pitchFamily="34" charset="0"/>
              </a:rPr>
              <a:t>“- </a:t>
            </a:r>
            <a:r>
              <a:rPr lang="cs-CZ" sz="2000" dirty="0" smtClean="0"/>
              <a:t>Bedřich Smetana </a:t>
            </a:r>
            <a:r>
              <a:rPr lang="cs-CZ" sz="2000" dirty="0" err="1" smtClean="0"/>
              <a:t>lived</a:t>
            </a:r>
            <a:r>
              <a:rPr lang="cs-CZ" sz="2000" dirty="0" smtClean="0"/>
              <a:t> </a:t>
            </a:r>
            <a:r>
              <a:rPr lang="cs-CZ" sz="2000" dirty="0" err="1" smtClean="0"/>
              <a:t>here</a:t>
            </a:r>
            <a:endParaRPr lang="cs-CZ" sz="2000" dirty="0" smtClean="0"/>
          </a:p>
          <a:p>
            <a:endParaRPr lang="cs-CZ" sz="2400" dirty="0" smtClean="0"/>
          </a:p>
          <a:p>
            <a:r>
              <a:rPr lang="cs-CZ" sz="2400" dirty="0" smtClean="0">
                <a:solidFill>
                  <a:schemeClr val="tx2"/>
                </a:solidFill>
                <a:latin typeface="Copperplate Gothic Bold" pitchFamily="34" charset="0"/>
              </a:rPr>
              <a:t>,,</a:t>
            </a:r>
            <a:r>
              <a:rPr lang="cs-CZ" sz="2400" dirty="0" err="1" smtClean="0">
                <a:solidFill>
                  <a:schemeClr val="tx2"/>
                </a:solidFill>
                <a:latin typeface="Copperplate Gothic Bold" pitchFamily="34" charset="0"/>
              </a:rPr>
              <a:t>At</a:t>
            </a:r>
            <a:r>
              <a:rPr lang="cs-CZ" sz="2400" dirty="0" smtClean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  <a:latin typeface="Copperplate Gothic Bold" pitchFamily="34" charset="0"/>
              </a:rPr>
              <a:t>the</a:t>
            </a:r>
            <a:r>
              <a:rPr lang="cs-CZ" sz="2400" dirty="0" smtClean="0">
                <a:solidFill>
                  <a:schemeClr val="tx2"/>
                </a:solidFill>
                <a:latin typeface="Copperplate Gothic Bold" pitchFamily="34" charset="0"/>
              </a:rPr>
              <a:t> Stone Bell“- </a:t>
            </a:r>
            <a:r>
              <a:rPr lang="cs-CZ" sz="2000" dirty="0" smtClean="0"/>
              <a:t>Jan Lucemburský </a:t>
            </a:r>
            <a:r>
              <a:rPr lang="cs-CZ" sz="2000" dirty="0" err="1" smtClean="0"/>
              <a:t>with</a:t>
            </a:r>
            <a:r>
              <a:rPr lang="cs-CZ" sz="2000" dirty="0" smtClean="0"/>
              <a:t> his </a:t>
            </a:r>
            <a:r>
              <a:rPr lang="cs-CZ" sz="2000" dirty="0" err="1" smtClean="0"/>
              <a:t>wife</a:t>
            </a:r>
            <a:r>
              <a:rPr lang="cs-CZ" sz="2000" dirty="0" smtClean="0"/>
              <a:t> Eliška Přemyslovna </a:t>
            </a:r>
            <a:r>
              <a:rPr lang="cs-CZ" sz="2000" dirty="0" err="1" smtClean="0"/>
              <a:t>lived</a:t>
            </a:r>
            <a:r>
              <a:rPr lang="cs-CZ" sz="2000" dirty="0" smtClean="0"/>
              <a:t> </a:t>
            </a:r>
            <a:r>
              <a:rPr lang="cs-CZ" sz="2000" dirty="0" err="1" smtClean="0"/>
              <a:t>here</a:t>
            </a:r>
            <a:endParaRPr lang="cs-CZ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cs-CZ" sz="2400" dirty="0" smtClean="0">
              <a:solidFill>
                <a:schemeClr val="tx2"/>
              </a:solidFill>
            </a:endParaRPr>
          </a:p>
          <a:p>
            <a:r>
              <a:rPr lang="cs-CZ" sz="2400" dirty="0" err="1" smtClean="0">
                <a:solidFill>
                  <a:schemeClr val="tx2"/>
                </a:solidFill>
                <a:latin typeface="Copperplate Gothic Bold" pitchFamily="34" charset="0"/>
              </a:rPr>
              <a:t>The</a:t>
            </a:r>
            <a:r>
              <a:rPr lang="cs-CZ" sz="2400" dirty="0" smtClean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  <a:latin typeface="Copperplate Gothic Bold" pitchFamily="34" charset="0"/>
              </a:rPr>
              <a:t>Royal</a:t>
            </a:r>
            <a:r>
              <a:rPr lang="cs-CZ" sz="2400" dirty="0" smtClean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  <a:latin typeface="Copperplate Gothic Bold" pitchFamily="34" charset="0"/>
              </a:rPr>
              <a:t>Route</a:t>
            </a:r>
            <a:r>
              <a:rPr lang="cs-CZ" sz="2400" dirty="0" smtClean="0">
                <a:solidFill>
                  <a:schemeClr val="tx2"/>
                </a:solidFill>
                <a:latin typeface="Copperplate Gothic Bold" pitchFamily="34" charset="0"/>
              </a:rPr>
              <a:t>- </a:t>
            </a:r>
            <a:r>
              <a:rPr lang="cs-CZ" sz="2000" dirty="0" err="1" smtClean="0"/>
              <a:t>Royal</a:t>
            </a:r>
            <a:r>
              <a:rPr lang="cs-CZ" sz="2000" dirty="0" smtClean="0"/>
              <a:t> </a:t>
            </a:r>
            <a:r>
              <a:rPr lang="cs-CZ" sz="2000" dirty="0" err="1" smtClean="0"/>
              <a:t>Route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a </a:t>
            </a:r>
            <a:r>
              <a:rPr lang="cs-CZ" sz="2000" dirty="0" err="1" smtClean="0"/>
              <a:t>street</a:t>
            </a:r>
            <a:r>
              <a:rPr lang="cs-CZ" sz="2000" dirty="0" smtClean="0"/>
              <a:t> </a:t>
            </a:r>
            <a:r>
              <a:rPr lang="cs-CZ" sz="2000" dirty="0" err="1" smtClean="0"/>
              <a:t>that</a:t>
            </a:r>
            <a:r>
              <a:rPr lang="cs-CZ" sz="2000" dirty="0" smtClean="0"/>
              <a:t> </a:t>
            </a:r>
            <a:r>
              <a:rPr lang="cs-CZ" sz="2000" dirty="0" err="1" smtClean="0"/>
              <a:t>passed</a:t>
            </a:r>
            <a:r>
              <a:rPr lang="cs-CZ" sz="2000" dirty="0" smtClean="0"/>
              <a:t> </a:t>
            </a:r>
            <a:r>
              <a:rPr lang="cs-CZ" sz="2000" dirty="0" err="1" smtClean="0"/>
              <a:t>trough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upcoming</a:t>
            </a:r>
            <a:r>
              <a:rPr lang="cs-CZ" sz="2000" dirty="0" smtClean="0"/>
              <a:t> </a:t>
            </a:r>
            <a:r>
              <a:rPr lang="cs-CZ" sz="2000" dirty="0" err="1" smtClean="0"/>
              <a:t>coronation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Czech</a:t>
            </a:r>
            <a:r>
              <a:rPr lang="cs-CZ" sz="2000" dirty="0" smtClean="0"/>
              <a:t> </a:t>
            </a:r>
            <a:r>
              <a:rPr lang="cs-CZ" sz="2000" dirty="0" err="1" smtClean="0"/>
              <a:t>Kings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,,</a:t>
            </a:r>
            <a:r>
              <a:rPr lang="cs-CZ" sz="1600" dirty="0" err="1" smtClean="0"/>
              <a:t>At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white</a:t>
            </a:r>
            <a:r>
              <a:rPr lang="cs-CZ" sz="1600" dirty="0" smtClean="0"/>
              <a:t> </a:t>
            </a:r>
            <a:r>
              <a:rPr lang="cs-CZ" sz="1600" dirty="0" err="1" smtClean="0"/>
              <a:t>horse</a:t>
            </a:r>
            <a:r>
              <a:rPr lang="cs-CZ" sz="1600" dirty="0" smtClean="0"/>
              <a:t>“                      </a:t>
            </a:r>
            <a:r>
              <a:rPr lang="cs-CZ" sz="1600" dirty="0" err="1" smtClean="0"/>
              <a:t>The</a:t>
            </a:r>
            <a:r>
              <a:rPr lang="cs-CZ" sz="1600" dirty="0" smtClean="0"/>
              <a:t>  </a:t>
            </a:r>
            <a:r>
              <a:rPr lang="cs-CZ" sz="1600" dirty="0" err="1" smtClean="0"/>
              <a:t>Royal</a:t>
            </a:r>
            <a:r>
              <a:rPr lang="cs-CZ" sz="1600" dirty="0" smtClean="0"/>
              <a:t> </a:t>
            </a:r>
            <a:r>
              <a:rPr lang="cs-CZ" sz="1600" dirty="0" err="1" smtClean="0"/>
              <a:t>Route</a:t>
            </a:r>
            <a:r>
              <a:rPr lang="cs-CZ" sz="1600" dirty="0" smtClean="0"/>
              <a:t>                                   ,,</a:t>
            </a:r>
            <a:r>
              <a:rPr lang="cs-CZ" sz="1600" dirty="0" err="1" smtClean="0"/>
              <a:t>At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Stone Bell“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 smtClean="0">
                <a:latin typeface="Copperplate Gothic Bold" pitchFamily="34" charset="0"/>
              </a:rPr>
              <a:t>Interesting</a:t>
            </a:r>
            <a:r>
              <a:rPr lang="cs-CZ" dirty="0" smtClean="0">
                <a:latin typeface="Copperplate Gothic Bold" pitchFamily="34" charset="0"/>
              </a:rPr>
              <a:t> </a:t>
            </a:r>
            <a:endParaRPr lang="cs-CZ" dirty="0">
              <a:latin typeface="Copperplate Gothic Bold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Charles Bridge is 655 years old</a:t>
            </a:r>
            <a:endParaRPr lang="cs-CZ" sz="2400" dirty="0" smtClean="0"/>
          </a:p>
          <a:p>
            <a:r>
              <a:rPr lang="en-US" sz="2400" dirty="0" smtClean="0"/>
              <a:t>The bridge has 30 statues</a:t>
            </a:r>
            <a:endParaRPr lang="cs-CZ" sz="2400" dirty="0" smtClean="0"/>
          </a:p>
          <a:p>
            <a:r>
              <a:rPr lang="en-US" sz="2400" dirty="0" smtClean="0"/>
              <a:t>It is built in baroque style</a:t>
            </a:r>
            <a:endParaRPr lang="cs-CZ" sz="2400" dirty="0" smtClean="0"/>
          </a:p>
          <a:p>
            <a:r>
              <a:rPr lang="cs-CZ" sz="2400" dirty="0" err="1" smtClean="0">
                <a:solidFill>
                  <a:schemeClr val="tx2"/>
                </a:solidFill>
              </a:rPr>
              <a:t>Statues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</a:rPr>
              <a:t>made</a:t>
            </a:r>
            <a:r>
              <a:rPr lang="cs-CZ" sz="2400" dirty="0" smtClean="0"/>
              <a:t>: </a:t>
            </a:r>
            <a:r>
              <a:rPr lang="cs-CZ" sz="2000" dirty="0" smtClean="0"/>
              <a:t>J. Bedřich, B. Rak, J. Novák, J. </a:t>
            </a:r>
            <a:r>
              <a:rPr lang="cs-CZ" sz="2000" dirty="0" err="1" smtClean="0"/>
              <a:t>Brokoff</a:t>
            </a:r>
            <a:endParaRPr lang="cs-CZ" sz="2000" dirty="0" smtClean="0"/>
          </a:p>
          <a:p>
            <a:r>
              <a:rPr lang="cs-CZ" sz="2400" dirty="0" err="1" smtClean="0">
                <a:solidFill>
                  <a:schemeClr val="tx2"/>
                </a:solidFill>
              </a:rPr>
              <a:t>Other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</a:rPr>
              <a:t>statues</a:t>
            </a:r>
            <a:r>
              <a:rPr lang="cs-CZ" sz="2400" dirty="0" smtClean="0"/>
              <a:t>: </a:t>
            </a:r>
            <a:r>
              <a:rPr lang="cs-CZ" sz="2000" dirty="0" smtClean="0"/>
              <a:t>Sv. Ivo, Sv. Barbora, Markéta </a:t>
            </a:r>
            <a:r>
              <a:rPr lang="cs-CZ" sz="2000" dirty="0" err="1" smtClean="0"/>
              <a:t>and</a:t>
            </a:r>
            <a:r>
              <a:rPr lang="cs-CZ" sz="2000" dirty="0" smtClean="0"/>
              <a:t> Alžběta, Pieta , Sv. Josef, Sv. Anna…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87152"/>
          </a:xfrm>
        </p:spPr>
        <p:txBody>
          <a:bodyPr/>
          <a:lstStyle/>
          <a:p>
            <a:pPr algn="ctr"/>
            <a:r>
              <a:rPr lang="cs-CZ" b="1" dirty="0" smtClean="0">
                <a:latin typeface="Copperplate Gothic Bold" pitchFamily="34" charset="0"/>
              </a:rPr>
              <a:t>Charles </a:t>
            </a:r>
            <a:r>
              <a:rPr lang="cs-CZ" b="1" dirty="0" err="1" smtClean="0">
                <a:latin typeface="Copperplate Gothic Bold" pitchFamily="34" charset="0"/>
              </a:rPr>
              <a:t>Bridge</a:t>
            </a:r>
            <a:r>
              <a:rPr lang="cs-CZ" b="1" dirty="0" smtClean="0">
                <a:latin typeface="Copperplate Gothic Bold" pitchFamily="34" charset="0"/>
              </a:rPr>
              <a:t> </a:t>
            </a:r>
            <a:endParaRPr lang="cs-CZ" b="1" dirty="0">
              <a:latin typeface="Copperplate Gothic Bold" pitchFamily="34" charset="0"/>
            </a:endParaRPr>
          </a:p>
        </p:txBody>
      </p:sp>
      <p:pic>
        <p:nvPicPr>
          <p:cNvPr id="4" name="Obrázek 3" descr="Zdeněk_Koláček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501008"/>
            <a:ext cx="3768452" cy="282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Malostranská</a:t>
            </a:r>
            <a:r>
              <a:rPr lang="cs-CZ" dirty="0" smtClean="0"/>
              <a:t>- </a:t>
            </a:r>
            <a:r>
              <a:rPr lang="cs-CZ" sz="2400" dirty="0" smtClean="0"/>
              <a:t>A </a:t>
            </a:r>
            <a:r>
              <a:rPr lang="cs-CZ" sz="2400" dirty="0" err="1" smtClean="0"/>
              <a:t>route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        		     - 24kč                          1min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Staroměstská</a:t>
            </a:r>
            <a:r>
              <a:rPr lang="cs-CZ" dirty="0" smtClean="0"/>
              <a:t>- </a:t>
            </a:r>
            <a:r>
              <a:rPr lang="cs-CZ" sz="2400" dirty="0" smtClean="0"/>
              <a:t>A </a:t>
            </a:r>
            <a:r>
              <a:rPr lang="cs-CZ" sz="2400" dirty="0" err="1" smtClean="0"/>
              <a:t>route</a:t>
            </a:r>
            <a:endParaRPr lang="cs-CZ" sz="2400" dirty="0" smtClean="0"/>
          </a:p>
          <a:p>
            <a:pPr lvl="7">
              <a:buNone/>
            </a:pPr>
            <a:r>
              <a:rPr lang="cs-CZ" sz="2400" dirty="0" smtClean="0"/>
              <a:t>  - 24kč                         </a:t>
            </a:r>
            <a:endParaRPr lang="cs-CZ" dirty="0" smtClean="0"/>
          </a:p>
          <a:p>
            <a:r>
              <a:rPr lang="cs-CZ" dirty="0" smtClean="0">
                <a:solidFill>
                  <a:schemeClr val="tx2"/>
                </a:solidFill>
              </a:rPr>
              <a:t>Hradčanská  </a:t>
            </a:r>
            <a:r>
              <a:rPr lang="cs-CZ" dirty="0" smtClean="0"/>
              <a:t> -</a:t>
            </a:r>
            <a:r>
              <a:rPr lang="cs-CZ" sz="2400" dirty="0" smtClean="0"/>
              <a:t>A </a:t>
            </a:r>
            <a:r>
              <a:rPr lang="cs-CZ" sz="2400" dirty="0" err="1" smtClean="0"/>
              <a:t>route</a:t>
            </a:r>
            <a:r>
              <a:rPr lang="cs-CZ" sz="2400" dirty="0" smtClean="0"/>
              <a:t>	</a:t>
            </a:r>
          </a:p>
          <a:p>
            <a:pPr>
              <a:buNone/>
            </a:pPr>
            <a:r>
              <a:rPr lang="cs-CZ" sz="2400" dirty="0" smtClean="0"/>
              <a:t>                             -24kč                           2min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Vyšehradská</a:t>
            </a:r>
            <a:r>
              <a:rPr lang="cs-CZ" dirty="0" smtClean="0"/>
              <a:t>  - </a:t>
            </a:r>
            <a:r>
              <a:rPr lang="cs-CZ" sz="2400" dirty="0" smtClean="0"/>
              <a:t>A, C </a:t>
            </a:r>
            <a:r>
              <a:rPr lang="cs-CZ" sz="2400" dirty="0" err="1" smtClean="0"/>
              <a:t>route</a:t>
            </a:r>
            <a:r>
              <a:rPr lang="cs-CZ" sz="2400" dirty="0" smtClean="0"/>
              <a:t> </a:t>
            </a:r>
          </a:p>
          <a:p>
            <a:pPr lvl="7">
              <a:buNone/>
            </a:pPr>
            <a:r>
              <a:rPr lang="cs-CZ" sz="2400" dirty="0" smtClean="0"/>
              <a:t>  - 24kč                          14min</a:t>
            </a:r>
          </a:p>
          <a:p>
            <a:pPr lvl="7">
              <a:buNone/>
            </a:pPr>
            <a:endParaRPr lang="cs-CZ" sz="24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atin typeface="Copperplate Gothic Bold" pitchFamily="34" charset="0"/>
              </a:rPr>
              <a:t>Underground</a:t>
            </a:r>
            <a:endParaRPr lang="cs-CZ" b="1" dirty="0">
              <a:latin typeface="Copperplate Gothic Bold" pitchFamily="34" charset="0"/>
            </a:endParaRPr>
          </a:p>
        </p:txBody>
      </p:sp>
      <p:pic>
        <p:nvPicPr>
          <p:cNvPr id="4" name="Obrázek 3" descr="metro-pra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725144"/>
            <a:ext cx="5476875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/>
          <a:lstStyle/>
          <a:p>
            <a:pPr>
              <a:buNone/>
            </a:pPr>
            <a:r>
              <a:rPr lang="cs-CZ" sz="1600" dirty="0" smtClean="0">
                <a:solidFill>
                  <a:schemeClr val="tx2"/>
                </a:solidFill>
              </a:rPr>
              <a:t>Šimon: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/>
              <a:t>Hello, </a:t>
            </a:r>
            <a:r>
              <a:rPr lang="cs-CZ" sz="1600" dirty="0" smtClean="0"/>
              <a:t>e</a:t>
            </a:r>
            <a:r>
              <a:rPr lang="en-US" sz="1600" dirty="0" err="1" smtClean="0"/>
              <a:t>xcuse</a:t>
            </a:r>
            <a:r>
              <a:rPr lang="en-US" sz="1600" dirty="0" smtClean="0"/>
              <a:t> me, I can ask you some questions? It's for my school project</a:t>
            </a:r>
            <a:r>
              <a:rPr lang="cs-CZ" sz="1600" dirty="0" smtClean="0"/>
              <a:t>.</a:t>
            </a:r>
          </a:p>
          <a:p>
            <a:pPr>
              <a:buNone/>
            </a:pPr>
            <a:r>
              <a:rPr lang="cs-CZ" sz="1600" dirty="0" err="1" smtClean="0"/>
              <a:t>Tourist</a:t>
            </a:r>
            <a:r>
              <a:rPr lang="cs-CZ" sz="1600" dirty="0" smtClean="0"/>
              <a:t>: </a:t>
            </a:r>
            <a:r>
              <a:rPr lang="cs-CZ" sz="1600" dirty="0" err="1" smtClean="0"/>
              <a:t>Yes</a:t>
            </a:r>
            <a:r>
              <a:rPr lang="cs-CZ" sz="1600" dirty="0" smtClean="0"/>
              <a:t>, I </a:t>
            </a:r>
            <a:r>
              <a:rPr lang="cs-CZ" sz="1600" dirty="0" err="1" smtClean="0"/>
              <a:t>answer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>
                <a:solidFill>
                  <a:schemeClr val="tx2"/>
                </a:solidFill>
              </a:rPr>
              <a:t>Šimon: </a:t>
            </a:r>
            <a:r>
              <a:rPr lang="en-US" sz="1600" dirty="0" smtClean="0"/>
              <a:t>Where did you come to Prague?</a:t>
            </a:r>
            <a:endParaRPr lang="cs-CZ" sz="1600" dirty="0" smtClean="0"/>
          </a:p>
          <a:p>
            <a:pPr>
              <a:buNone/>
            </a:pPr>
            <a:r>
              <a:rPr lang="cs-CZ" sz="1600" dirty="0" err="1" smtClean="0"/>
              <a:t>Tourist</a:t>
            </a:r>
            <a:r>
              <a:rPr lang="cs-CZ" sz="1600" dirty="0" smtClean="0"/>
              <a:t>: I'm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America</a:t>
            </a:r>
            <a:r>
              <a:rPr lang="cs-CZ" sz="1600" dirty="0" smtClean="0"/>
              <a:t>.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2"/>
                </a:solidFill>
              </a:rPr>
              <a:t>Šimon: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/>
              <a:t>It will be like Prague, if you came from as far away</a:t>
            </a:r>
            <a:r>
              <a:rPr lang="cs-CZ" sz="1600" dirty="0" smtClean="0"/>
              <a:t>.</a:t>
            </a:r>
          </a:p>
          <a:p>
            <a:pPr>
              <a:buNone/>
            </a:pPr>
            <a:r>
              <a:rPr lang="cs-CZ" sz="1600" dirty="0" err="1" smtClean="0"/>
              <a:t>Tourist</a:t>
            </a:r>
            <a:r>
              <a:rPr lang="cs-CZ" sz="1600" dirty="0" smtClean="0"/>
              <a:t>:</a:t>
            </a:r>
            <a:r>
              <a:rPr lang="en-US" sz="1600" dirty="0" smtClean="0"/>
              <a:t> Yes, Prague is a beautiful city full of monuments</a:t>
            </a:r>
            <a:r>
              <a:rPr lang="cs-CZ" sz="1600" dirty="0" smtClean="0"/>
              <a:t>.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2"/>
                </a:solidFill>
              </a:rPr>
              <a:t>Šimon: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/>
              <a:t>You are here with your family?</a:t>
            </a:r>
            <a:endParaRPr lang="cs-CZ" sz="1600" dirty="0" smtClean="0"/>
          </a:p>
          <a:p>
            <a:pPr>
              <a:buNone/>
            </a:pPr>
            <a:r>
              <a:rPr lang="cs-CZ" sz="1600" dirty="0" err="1" smtClean="0"/>
              <a:t>Tourist</a:t>
            </a:r>
            <a:r>
              <a:rPr lang="cs-CZ" sz="1600" dirty="0" smtClean="0"/>
              <a:t>:</a:t>
            </a:r>
            <a:r>
              <a:rPr lang="en-US" sz="1600" dirty="0" smtClean="0"/>
              <a:t> No, I'm here to work for half a year.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>
                <a:solidFill>
                  <a:schemeClr val="tx2"/>
                </a:solidFill>
              </a:rPr>
              <a:t>Šimon: </a:t>
            </a:r>
            <a:r>
              <a:rPr lang="en-US" sz="1600" dirty="0" smtClean="0"/>
              <a:t>Thank you very much for the interview and wish you wonderful stay</a:t>
            </a:r>
            <a:r>
              <a:rPr lang="cs-CZ" sz="1600" dirty="0" smtClean="0"/>
              <a:t>.</a:t>
            </a:r>
          </a:p>
          <a:p>
            <a:pPr>
              <a:buNone/>
            </a:pPr>
            <a:r>
              <a:rPr lang="cs-CZ" sz="1600" dirty="0" err="1" smtClean="0"/>
              <a:t>Tourist</a:t>
            </a:r>
            <a:r>
              <a:rPr lang="cs-CZ" sz="1600" dirty="0" smtClean="0"/>
              <a:t>: </a:t>
            </a:r>
            <a:r>
              <a:rPr lang="cs-CZ" sz="1600" dirty="0" err="1" smtClean="0"/>
              <a:t>Thank</a:t>
            </a:r>
            <a:r>
              <a:rPr lang="cs-CZ" sz="1600" dirty="0" smtClean="0"/>
              <a:t> </a:t>
            </a:r>
            <a:r>
              <a:rPr lang="cs-CZ" sz="1600" dirty="0" err="1" smtClean="0"/>
              <a:t>you</a:t>
            </a:r>
            <a:r>
              <a:rPr lang="cs-CZ" sz="1600" dirty="0" smtClean="0"/>
              <a:t>, </a:t>
            </a:r>
            <a:r>
              <a:rPr lang="cs-CZ" sz="1600" dirty="0" err="1" smtClean="0"/>
              <a:t>Goodbye</a:t>
            </a:r>
            <a:r>
              <a:rPr lang="cs-CZ" sz="1600" dirty="0" smtClean="0"/>
              <a:t>.</a:t>
            </a:r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atin typeface="Copperplate Gothic Bold" pitchFamily="34" charset="0"/>
              </a:rPr>
              <a:t>Interview </a:t>
            </a:r>
            <a:r>
              <a:rPr lang="cs-CZ" b="1" dirty="0" err="1" smtClean="0">
                <a:latin typeface="Copperplate Gothic Bold" pitchFamily="34" charset="0"/>
              </a:rPr>
              <a:t>with</a:t>
            </a:r>
            <a:r>
              <a:rPr lang="cs-CZ" b="1" dirty="0" smtClean="0">
                <a:latin typeface="Copperplate Gothic Bold" pitchFamily="34" charset="0"/>
              </a:rPr>
              <a:t> a </a:t>
            </a:r>
            <a:r>
              <a:rPr lang="cs-CZ" b="1" dirty="0" err="1" smtClean="0">
                <a:latin typeface="Copperplate Gothic Bold" pitchFamily="34" charset="0"/>
              </a:rPr>
              <a:t>tourist</a:t>
            </a:r>
            <a:endParaRPr lang="cs-CZ" b="1" dirty="0">
              <a:latin typeface="Copperplate Gothic Bold" pitchFamily="34" charset="0"/>
            </a:endParaRPr>
          </a:p>
        </p:txBody>
      </p:sp>
      <p:pic>
        <p:nvPicPr>
          <p:cNvPr id="4" name="Obrázek 3" descr="DSCF4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71703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/>
          <a:lstStyle/>
          <a:p>
            <a:pPr>
              <a:buNone/>
            </a:pPr>
            <a:r>
              <a:rPr lang="cs-CZ" b="1" u="sng" dirty="0" smtClean="0">
                <a:solidFill>
                  <a:schemeClr val="tx2"/>
                </a:solidFill>
              </a:rPr>
              <a:t>Rok 1621 na Staroměstském náměstí</a:t>
            </a:r>
          </a:p>
          <a:p>
            <a:r>
              <a:rPr lang="cs-CZ" sz="2000" dirty="0" smtClean="0"/>
              <a:t>popraveno( 21. 6. 1621) 27 českých pánů</a:t>
            </a:r>
          </a:p>
          <a:p>
            <a:pPr>
              <a:buNone/>
            </a:pPr>
            <a:r>
              <a:rPr lang="cs-CZ" sz="2800" b="1" u="sng" dirty="0" smtClean="0">
                <a:solidFill>
                  <a:schemeClr val="tx2"/>
                </a:solidFill>
              </a:rPr>
              <a:t>Karlův most</a:t>
            </a:r>
          </a:p>
          <a:p>
            <a:r>
              <a:rPr lang="cs-CZ" sz="2000" dirty="0" smtClean="0"/>
              <a:t>Most zdobí 30 soch od mnoha umělců- J. Bedřich, B. Rak, J. Novák, J. </a:t>
            </a:r>
            <a:r>
              <a:rPr lang="cs-CZ" sz="2000" dirty="0" err="1" smtClean="0"/>
              <a:t>Brokoff</a:t>
            </a:r>
            <a:endParaRPr lang="cs-CZ" sz="2000" dirty="0" smtClean="0"/>
          </a:p>
          <a:p>
            <a:r>
              <a:rPr lang="cs-CZ" sz="2000" dirty="0" smtClean="0"/>
              <a:t> Je postaven v gotickém stylu</a:t>
            </a:r>
          </a:p>
          <a:p>
            <a:pPr>
              <a:buNone/>
            </a:pPr>
            <a:r>
              <a:rPr lang="cs-CZ" sz="2800" b="1" u="sng" dirty="0" err="1" smtClean="0">
                <a:solidFill>
                  <a:schemeClr val="tx2"/>
                </a:solidFill>
              </a:rPr>
              <a:t>Rabbi</a:t>
            </a:r>
            <a:r>
              <a:rPr lang="cs-CZ" sz="2800" b="1" u="sng" dirty="0" smtClean="0">
                <a:solidFill>
                  <a:schemeClr val="tx2"/>
                </a:solidFill>
              </a:rPr>
              <a:t> </a:t>
            </a:r>
            <a:r>
              <a:rPr lang="cs-CZ" sz="2800" b="1" u="sng" dirty="0" err="1" smtClean="0">
                <a:solidFill>
                  <a:schemeClr val="tx2"/>
                </a:solidFill>
              </a:rPr>
              <a:t>Löw</a:t>
            </a:r>
            <a:endParaRPr lang="cs-CZ" sz="2800" b="1" u="sng" dirty="0" smtClean="0">
              <a:solidFill>
                <a:schemeClr val="tx2"/>
              </a:solidFill>
            </a:endParaRPr>
          </a:p>
          <a:p>
            <a:r>
              <a:rPr lang="cs-CZ" sz="2000" dirty="0" smtClean="0"/>
              <a:t>Byl rabín a vědec</a:t>
            </a:r>
          </a:p>
          <a:p>
            <a:r>
              <a:rPr lang="cs-CZ" sz="2000" dirty="0" smtClean="0"/>
              <a:t>Je spojen s pověstí o Golemovi</a:t>
            </a:r>
          </a:p>
          <a:p>
            <a:pPr>
              <a:buNone/>
            </a:pPr>
            <a:r>
              <a:rPr lang="cs-CZ" sz="2800" b="1" u="sng" dirty="0" smtClean="0">
                <a:solidFill>
                  <a:schemeClr val="tx2"/>
                </a:solidFill>
              </a:rPr>
              <a:t>Bazilika sv. Jiří</a:t>
            </a:r>
          </a:p>
          <a:p>
            <a:r>
              <a:rPr lang="cs-CZ" sz="2000" dirty="0" smtClean="0"/>
              <a:t>Postavena z kamene, má silné zdi, silné podpůrné sloupy a je zdobena freskami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2292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latin typeface="Copperplate Gothic Bold" pitchFamily="34" charset="0"/>
              </a:rPr>
              <a:t>A</a:t>
            </a:r>
            <a:r>
              <a:rPr lang="en-US" sz="3600" b="1" dirty="0" err="1" smtClean="0">
                <a:latin typeface="Copperplate Gothic Bold" pitchFamily="34" charset="0"/>
              </a:rPr>
              <a:t>nswers</a:t>
            </a:r>
            <a:r>
              <a:rPr lang="en-US" sz="3600" b="1" dirty="0" smtClean="0">
                <a:latin typeface="Copperplate Gothic Bold" pitchFamily="34" charset="0"/>
              </a:rPr>
              <a:t> in the Czech language</a:t>
            </a:r>
            <a:endParaRPr lang="cs-CZ" sz="3600" b="1" dirty="0">
              <a:latin typeface="Copperplate Gothic Bold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/>
          <a:lstStyle/>
          <a:p>
            <a:pPr>
              <a:buNone/>
            </a:pPr>
            <a:r>
              <a:rPr lang="cs-CZ" dirty="0" err="1" smtClean="0">
                <a:solidFill>
                  <a:schemeClr val="tx2"/>
                </a:solidFill>
              </a:rPr>
              <a:t>Archbishop</a:t>
            </a:r>
            <a:r>
              <a:rPr lang="cs-CZ" dirty="0" smtClean="0">
                <a:solidFill>
                  <a:schemeClr val="tx2"/>
                </a:solidFill>
              </a:rPr>
              <a:t>´s </a:t>
            </a:r>
            <a:r>
              <a:rPr lang="cs-CZ" dirty="0" err="1" smtClean="0">
                <a:solidFill>
                  <a:schemeClr val="tx2"/>
                </a:solidFill>
              </a:rPr>
              <a:t>Palace</a:t>
            </a:r>
            <a:r>
              <a:rPr lang="cs-CZ" dirty="0" smtClean="0">
                <a:solidFill>
                  <a:schemeClr val="tx2"/>
                </a:solidFill>
              </a:rPr>
              <a:t>- </a:t>
            </a:r>
            <a:r>
              <a:rPr lang="cs-CZ" sz="2400" dirty="0" smtClean="0"/>
              <a:t>Arcibiskupský palác</a:t>
            </a:r>
          </a:p>
          <a:p>
            <a:pPr>
              <a:buNone/>
            </a:pPr>
            <a:r>
              <a:rPr lang="cs-CZ" dirty="0" err="1" smtClean="0">
                <a:solidFill>
                  <a:schemeClr val="tx2"/>
                </a:solidFill>
              </a:rPr>
              <a:t>Old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Town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Astronomical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Clock</a:t>
            </a:r>
            <a:r>
              <a:rPr lang="cs-CZ" dirty="0" smtClean="0">
                <a:solidFill>
                  <a:schemeClr val="tx2"/>
                </a:solidFill>
              </a:rPr>
              <a:t>- </a:t>
            </a:r>
            <a:r>
              <a:rPr lang="cs-CZ" sz="2400" dirty="0" smtClean="0"/>
              <a:t>Orloj</a:t>
            </a:r>
          </a:p>
          <a:p>
            <a:pPr>
              <a:buNone/>
            </a:pPr>
            <a:r>
              <a:rPr lang="cs-CZ" dirty="0" err="1" smtClean="0">
                <a:solidFill>
                  <a:schemeClr val="tx2"/>
                </a:solidFill>
              </a:rPr>
              <a:t>Old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Town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Hall</a:t>
            </a:r>
            <a:r>
              <a:rPr lang="cs-CZ" dirty="0" smtClean="0">
                <a:solidFill>
                  <a:schemeClr val="tx2"/>
                </a:solidFill>
              </a:rPr>
              <a:t>- </a:t>
            </a:r>
            <a:r>
              <a:rPr lang="cs-CZ" sz="2400" dirty="0" smtClean="0"/>
              <a:t>Staroměstská radnice</a:t>
            </a:r>
          </a:p>
          <a:p>
            <a:pPr>
              <a:buNone/>
            </a:pPr>
            <a:r>
              <a:rPr lang="cs-CZ" dirty="0" err="1" smtClean="0">
                <a:solidFill>
                  <a:schemeClr val="tx2"/>
                </a:solidFill>
              </a:rPr>
              <a:t>Loretto</a:t>
            </a:r>
            <a:r>
              <a:rPr lang="cs-CZ" dirty="0" smtClean="0">
                <a:solidFill>
                  <a:schemeClr val="tx2"/>
                </a:solidFill>
              </a:rPr>
              <a:t> Square- </a:t>
            </a:r>
            <a:r>
              <a:rPr lang="cs-CZ" sz="2400" dirty="0" smtClean="0"/>
              <a:t>Loretánské náměstí</a:t>
            </a:r>
          </a:p>
          <a:p>
            <a:pPr>
              <a:buNone/>
            </a:pPr>
            <a:r>
              <a:rPr lang="cs-CZ" dirty="0" err="1" smtClean="0">
                <a:solidFill>
                  <a:schemeClr val="tx2"/>
                </a:solidFill>
              </a:rPr>
              <a:t>Republic</a:t>
            </a:r>
            <a:r>
              <a:rPr lang="cs-CZ" dirty="0" smtClean="0">
                <a:solidFill>
                  <a:schemeClr val="tx2"/>
                </a:solidFill>
              </a:rPr>
              <a:t> Square- </a:t>
            </a:r>
            <a:r>
              <a:rPr lang="cs-CZ" sz="2400" dirty="0" smtClean="0"/>
              <a:t>Náměstí Republiky</a:t>
            </a:r>
          </a:p>
          <a:p>
            <a:pPr>
              <a:buNone/>
            </a:pPr>
            <a:r>
              <a:rPr lang="cs-CZ" dirty="0" err="1" smtClean="0">
                <a:solidFill>
                  <a:schemeClr val="tx2"/>
                </a:solidFill>
              </a:rPr>
              <a:t>Golden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Lane</a:t>
            </a:r>
            <a:r>
              <a:rPr lang="cs-CZ" dirty="0" smtClean="0">
                <a:solidFill>
                  <a:schemeClr val="tx2"/>
                </a:solidFill>
              </a:rPr>
              <a:t>- </a:t>
            </a:r>
            <a:r>
              <a:rPr lang="cs-CZ" sz="2400" dirty="0" smtClean="0"/>
              <a:t>Zlatá ulička</a:t>
            </a:r>
          </a:p>
          <a:p>
            <a:pPr>
              <a:buNone/>
            </a:pPr>
            <a:r>
              <a:rPr lang="cs-CZ" dirty="0" err="1" smtClean="0">
                <a:solidFill>
                  <a:schemeClr val="tx2"/>
                </a:solidFill>
              </a:rPr>
              <a:t>Lesser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town</a:t>
            </a:r>
            <a:r>
              <a:rPr lang="cs-CZ" dirty="0" smtClean="0">
                <a:solidFill>
                  <a:schemeClr val="tx2"/>
                </a:solidFill>
              </a:rPr>
              <a:t>- </a:t>
            </a:r>
            <a:r>
              <a:rPr lang="cs-CZ" sz="2400" dirty="0" smtClean="0"/>
              <a:t>Malá Strana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0912"/>
          </a:xfrm>
        </p:spPr>
        <p:txBody>
          <a:bodyPr/>
          <a:lstStyle/>
          <a:p>
            <a:pPr algn="ctr"/>
            <a:r>
              <a:rPr lang="cs-CZ" b="1" dirty="0" err="1" smtClean="0">
                <a:latin typeface="Copperplate Gothic Bold" pitchFamily="34" charset="0"/>
              </a:rPr>
              <a:t>Vocabulary</a:t>
            </a:r>
            <a:endParaRPr lang="cs-CZ" b="1" dirty="0">
              <a:latin typeface="Copperplate Gothic Bold" pitchFamily="34" charset="0"/>
            </a:endParaRPr>
          </a:p>
        </p:txBody>
      </p:sp>
      <p:pic>
        <p:nvPicPr>
          <p:cNvPr id="4" name="Obrázek 3" descr="DSCF4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48680"/>
            <a:ext cx="2539865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>
                <a:solidFill>
                  <a:schemeClr val="tx2"/>
                </a:solidFill>
              </a:rPr>
              <a:t>Práce ve skupině</a:t>
            </a:r>
            <a:r>
              <a:rPr lang="cs-CZ" dirty="0" smtClean="0"/>
              <a:t> se dařila výborně. Každý spolupracoval a věnoval se projektu. </a:t>
            </a:r>
          </a:p>
          <a:p>
            <a:pPr algn="ctr">
              <a:buNone/>
            </a:pPr>
            <a:r>
              <a:rPr lang="cs-CZ" dirty="0" smtClean="0">
                <a:solidFill>
                  <a:schemeClr val="tx2"/>
                </a:solidFill>
              </a:rPr>
              <a:t>Orientace po Praze </a:t>
            </a:r>
            <a:r>
              <a:rPr lang="cs-CZ" dirty="0" smtClean="0"/>
              <a:t>nebyla obtížná a s pomocí mapy jsme se dostali do míst, kam nám bylo určeno. </a:t>
            </a:r>
          </a:p>
          <a:p>
            <a:pPr algn="ctr">
              <a:buNone/>
            </a:pPr>
            <a:r>
              <a:rPr lang="cs-CZ" dirty="0" smtClean="0">
                <a:solidFill>
                  <a:schemeClr val="tx2"/>
                </a:solidFill>
              </a:rPr>
              <a:t>Úkoly</a:t>
            </a:r>
            <a:r>
              <a:rPr lang="cs-CZ" dirty="0" smtClean="0"/>
              <a:t> byly lehce zvládnutelné. Ty obtížnější jsme vyřešili s pomocí internetu.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191</TotalTime>
  <Words>495</Words>
  <Application>Microsoft Office PowerPoint</Application>
  <PresentationFormat>Předvádění na obrazovce (4:3)</PresentationFormat>
  <Paragraphs>104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Papír</vt:lpstr>
      <vt:lpstr>Prague</vt:lpstr>
      <vt:lpstr>Monuments</vt:lpstr>
      <vt:lpstr>Interesting </vt:lpstr>
      <vt:lpstr>Charles Bridge </vt:lpstr>
      <vt:lpstr>Underground</vt:lpstr>
      <vt:lpstr>Interview with a tourist</vt:lpstr>
      <vt:lpstr>Answers in the Czech language</vt:lpstr>
      <vt:lpstr>Vocabulary</vt:lpstr>
      <vt:lpstr>Snímek 9</vt:lpstr>
      <vt:lpstr>Snímek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Hry</dc:creator>
  <cp:lastModifiedBy>Hry</cp:lastModifiedBy>
  <cp:revision>16</cp:revision>
  <dcterms:created xsi:type="dcterms:W3CDTF">2012-04-18T16:04:59Z</dcterms:created>
  <dcterms:modified xsi:type="dcterms:W3CDTF">2012-04-18T19:55:08Z</dcterms:modified>
</cp:coreProperties>
</file>