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57" r:id="rId4"/>
    <p:sldId id="258" r:id="rId5"/>
    <p:sldId id="259" r:id="rId6"/>
    <p:sldId id="261" r:id="rId7"/>
    <p:sldId id="270" r:id="rId8"/>
    <p:sldId id="264" r:id="rId9"/>
    <p:sldId id="263" r:id="rId10"/>
    <p:sldId id="262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05"/>
    <a:srgbClr val="FFCC00"/>
    <a:srgbClr val="007A06"/>
    <a:srgbClr val="009900"/>
    <a:srgbClr val="008000"/>
    <a:srgbClr val="FFF137"/>
    <a:srgbClr val="F7FE98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42" autoAdjust="0"/>
    <p:restoredTop sz="94660" autoAdjust="0"/>
  </p:normalViewPr>
  <p:slideViewPr>
    <p:cSldViewPr>
      <p:cViewPr varScale="1">
        <p:scale>
          <a:sx n="80" d="100"/>
          <a:sy n="80" d="100"/>
        </p:scale>
        <p:origin x="-222" y="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8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89B6B1-F60C-4396-838F-6F25CABE063F}" type="datetimeFigureOut">
              <a:rPr lang="cs-CZ"/>
              <a:pPr>
                <a:defRPr/>
              </a:pPr>
              <a:t>27.4.2012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35C84F-9FD8-4656-B6EC-D60CDAFCB7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74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0AC8FD-0B40-4E3E-B914-49EE6AA9C7D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945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6790A8-803B-4946-9FE7-8FC76FDA069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4FB7F-71F3-448E-93E6-84709D55C0C0}" type="datetimeFigureOut">
              <a:rPr lang="cs-CZ"/>
              <a:pPr>
                <a:defRPr/>
              </a:pPr>
              <a:t>27.4.2012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AF68-F335-4D5B-9887-75F1EE9477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84565-975C-4DFC-B173-1F3448E1D664}" type="datetimeFigureOut">
              <a:rPr lang="cs-CZ"/>
              <a:pPr>
                <a:defRPr/>
              </a:pPr>
              <a:t>27.4.2012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02F1B-BA3D-4E16-9C5F-9CF0C29BEA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5BDAB-0CBF-4D01-8370-CC55B1C4E39F}" type="datetimeFigureOut">
              <a:rPr lang="cs-CZ"/>
              <a:pPr>
                <a:defRPr/>
              </a:pPr>
              <a:t>27.4.2012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7B943-DB83-45D8-8517-D9472C1A95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73EAE-6C5B-4471-BEBC-99C96F55DF18}" type="datetimeFigureOut">
              <a:rPr lang="cs-CZ"/>
              <a:pPr>
                <a:defRPr/>
              </a:pPr>
              <a:t>27.4.2012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432A9-83BA-431B-8C83-FB8D9CAA53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FD9EA-5362-4FE7-9C1E-3A8B039C3FC6}" type="datetimeFigureOut">
              <a:rPr lang="cs-CZ"/>
              <a:pPr>
                <a:defRPr/>
              </a:pPr>
              <a:t>27.4.2012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F52B5-3CFB-4113-B20B-11A9A6A798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6F932-51DC-4CC7-BA76-85970BB30399}" type="datetimeFigureOut">
              <a:rPr lang="cs-CZ"/>
              <a:pPr>
                <a:defRPr/>
              </a:pPr>
              <a:t>27.4.2012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3EA50-7038-44F0-930D-6D576DB3C0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5576-6108-4020-A84C-0034423351DE}" type="datetimeFigureOut">
              <a:rPr lang="cs-CZ"/>
              <a:pPr>
                <a:defRPr/>
              </a:pPr>
              <a:t>27.4.2012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F57FF-95DC-4CE5-A807-A71132C629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C285E-EC07-4945-819F-B6AE9BA981F4}" type="datetimeFigureOut">
              <a:rPr lang="cs-CZ"/>
              <a:pPr>
                <a:defRPr/>
              </a:pPr>
              <a:t>27.4.2012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0916B-85FA-4040-B6BC-88BFBE7AC5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7C322-D804-45B0-A371-1BBE8D1A657A}" type="datetimeFigureOut">
              <a:rPr lang="cs-CZ"/>
              <a:pPr>
                <a:defRPr/>
              </a:pPr>
              <a:t>27.4.2012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23B1D-4D8F-4FBA-AA85-156F489E9A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88AF5-3DB8-40F2-8782-6C59FBD9678E}" type="datetimeFigureOut">
              <a:rPr lang="cs-CZ"/>
              <a:pPr>
                <a:defRPr/>
              </a:pPr>
              <a:t>27.4.2012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E69EB-132D-4A61-A4E4-CF2113FECC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2D9C9-6DDA-4B38-A477-9648977D5654}" type="datetimeFigureOut">
              <a:rPr lang="cs-CZ"/>
              <a:pPr>
                <a:defRPr/>
              </a:pPr>
              <a:t>27.4.2012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7F520-1265-44B5-850D-726A532475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9B2D5E-9435-4C39-9D8E-1B556966D0F0}" type="datetimeFigureOut">
              <a:rPr lang="cs-CZ"/>
              <a:pPr>
                <a:defRPr/>
              </a:pPr>
              <a:t>27.4.2012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8F97E2-7B7F-4FB2-A115-8ADD593F45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958166" cy="242889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53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Lucida Handwriting" pitchFamily="66" charset="0"/>
              </a:rPr>
              <a:t>PRAG- DIE HAUPTSTADT </a:t>
            </a:r>
            <a:r>
              <a:rPr lang="cs-CZ" sz="53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Lucida Handwriting" pitchFamily="66" charset="0"/>
              </a:rPr>
              <a:t/>
            </a:r>
            <a:br>
              <a:rPr lang="cs-CZ" sz="53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Lucida Handwriting" pitchFamily="66" charset="0"/>
              </a:rPr>
            </a:br>
            <a:r>
              <a:rPr lang="cs-CZ" sz="53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Lucida Handwriting" pitchFamily="66" charset="0"/>
              </a:rPr>
              <a:t>DER </a:t>
            </a:r>
            <a:r>
              <a:rPr lang="cs-CZ" sz="53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Lucida Handwriting" pitchFamily="66" charset="0"/>
              </a:rPr>
              <a:t>TSCHECHISCHEN REPUBLIK</a:t>
            </a:r>
            <a:r>
              <a:rPr lang="cs-CZ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cs-CZ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cs-CZ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7313" y="3429000"/>
            <a:ext cx="6643687" cy="29289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2800" b="1" dirty="0">
                <a:solidFill>
                  <a:schemeClr val="tx2">
                    <a:lumMod val="75000"/>
                  </a:schemeClr>
                </a:solidFill>
              </a:rPr>
              <a:t>GRUPPEN NR. 2 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1200" b="1" dirty="0" err="1">
                <a:solidFill>
                  <a:schemeClr val="tx2">
                    <a:lumMod val="75000"/>
                  </a:schemeClr>
                </a:solidFill>
              </a:rPr>
              <a:t>Kučáková</a:t>
            </a:r>
            <a:r>
              <a:rPr lang="cs-CZ" sz="11200" b="1" dirty="0">
                <a:solidFill>
                  <a:schemeClr val="tx2">
                    <a:lumMod val="75000"/>
                  </a:schemeClr>
                </a:solidFill>
              </a:rPr>
              <a:t> Natálie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1200" b="1" dirty="0" err="1">
                <a:solidFill>
                  <a:schemeClr val="tx2">
                    <a:lumMod val="75000"/>
                  </a:schemeClr>
                </a:solidFill>
              </a:rPr>
              <a:t>Mošťková</a:t>
            </a:r>
            <a:r>
              <a:rPr lang="cs-CZ" sz="11200" b="1" dirty="0">
                <a:solidFill>
                  <a:schemeClr val="tx2">
                    <a:lumMod val="75000"/>
                  </a:schemeClr>
                </a:solidFill>
              </a:rPr>
              <a:t> Nikola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1200" b="1" dirty="0" err="1">
                <a:solidFill>
                  <a:schemeClr val="tx2">
                    <a:lumMod val="75000"/>
                  </a:schemeClr>
                </a:solidFill>
              </a:rPr>
              <a:t>Panochová</a:t>
            </a:r>
            <a:r>
              <a:rPr lang="cs-CZ" sz="1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11200" b="1" dirty="0" err="1" smtClean="0">
                <a:solidFill>
                  <a:schemeClr val="tx2">
                    <a:lumMod val="75000"/>
                  </a:schemeClr>
                </a:solidFill>
              </a:rPr>
              <a:t>Nicola</a:t>
            </a:r>
            <a:endParaRPr lang="cs-CZ" sz="112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1200" b="1" dirty="0" smtClean="0">
                <a:solidFill>
                  <a:schemeClr val="tx2">
                    <a:lumMod val="75000"/>
                  </a:schemeClr>
                </a:solidFill>
              </a:rPr>
              <a:t>Pospíšilová Tereza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1200" b="1" dirty="0" smtClean="0">
                <a:solidFill>
                  <a:schemeClr val="tx2">
                    <a:lumMod val="75000"/>
                  </a:schemeClr>
                </a:solidFill>
              </a:rPr>
              <a:t>Toka Lukáš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1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7FE98"/>
            </a:gs>
            <a:gs pos="100000">
              <a:srgbClr val="FFFF66"/>
            </a:gs>
            <a:gs pos="100000">
              <a:srgbClr val="FFF137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2082792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cs-CZ" b="1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cs-CZ" b="1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U-BAHN</a:t>
            </a:r>
            <a:br>
              <a:rPr lang="cs-CZ" b="1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cs-CZ" b="1" spc="50" dirty="0" err="1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Von</a:t>
            </a:r>
            <a:r>
              <a:rPr lang="cs-CZ" b="1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Malostranská bis Karlovo náměstí.</a:t>
            </a:r>
            <a:br>
              <a:rPr lang="cs-CZ" b="1" spc="50" dirty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cs-CZ" b="1" spc="50" dirty="0">
              <a:ln w="11430"/>
              <a:solidFill>
                <a:srgbClr val="FF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2357438"/>
            <a:ext cx="3071813" cy="45005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de-DE" sz="3000" b="1" smtClean="0">
                <a:solidFill>
                  <a:srgbClr val="FFC000"/>
                </a:solidFill>
              </a:rPr>
              <a:t>Malostranská ist Station in A. Dann fahrt </a:t>
            </a:r>
            <a:r>
              <a:rPr lang="cs-CZ" sz="3000" b="1" smtClean="0">
                <a:solidFill>
                  <a:srgbClr val="FFC000"/>
                </a:solidFill>
                <a:latin typeface="Arial" charset="0"/>
              </a:rPr>
              <a:t>man </a:t>
            </a:r>
            <a:r>
              <a:rPr lang="de-DE" sz="3000" b="1" smtClean="0">
                <a:solidFill>
                  <a:srgbClr val="FFC000"/>
                </a:solidFill>
              </a:rPr>
              <a:t>U-Bahn 2 Stationen auf Můstek. Und hier musst man auf B umsteigen. Und das ist schon zweite Station.</a:t>
            </a:r>
            <a:endParaRPr lang="de-DE" sz="300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cs-CZ" sz="3000" smtClean="0"/>
          </a:p>
        </p:txBody>
      </p:sp>
      <p:pic>
        <p:nvPicPr>
          <p:cNvPr id="6" name="Obrázek 5" descr="mapa-mhd-praha-idos_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2349500"/>
            <a:ext cx="4872038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92D050"/>
            </a:gs>
            <a:gs pos="0">
              <a:schemeClr val="accent3"/>
            </a:gs>
            <a:gs pos="0">
              <a:schemeClr val="accent3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ln w="50800"/>
                <a:solidFill>
                  <a:srgbClr val="006805"/>
                </a:solidFill>
              </a:rPr>
              <a:t>Rok 1621 na Staroměstském náměstí</a:t>
            </a:r>
            <a:endParaRPr lang="cs-CZ" b="1" dirty="0">
              <a:ln w="50800"/>
              <a:solidFill>
                <a:srgbClr val="00680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5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009900"/>
                </a:solidFill>
              </a:rPr>
              <a:t>Dne 21. Června roku 1621 bylo na St. Náměstí </a:t>
            </a:r>
            <a:r>
              <a:rPr lang="cs-CZ" b="1" u="sng" smtClean="0">
                <a:solidFill>
                  <a:srgbClr val="009900"/>
                </a:solidFill>
              </a:rPr>
              <a:t>popraveno 27 pánů</a:t>
            </a:r>
            <a:r>
              <a:rPr lang="cs-CZ" b="1" smtClean="0">
                <a:solidFill>
                  <a:srgbClr val="009900"/>
                </a:solidFill>
              </a:rPr>
              <a:t>. Přesně 3 páni, 7 rytířů a 17 měšťanů, kteří vedli stavovské povstání.</a:t>
            </a:r>
          </a:p>
          <a:p>
            <a:pPr eaLnBrk="1" hangingPunct="1"/>
            <a:r>
              <a:rPr lang="cs-CZ" b="1" smtClean="0">
                <a:solidFill>
                  <a:srgbClr val="008000"/>
                </a:solidFill>
              </a:rPr>
              <a:t>Tato událost se nazývá </a:t>
            </a:r>
            <a:r>
              <a:rPr lang="cs-CZ" b="1" u="sng" smtClean="0">
                <a:solidFill>
                  <a:srgbClr val="008000"/>
                </a:solidFill>
              </a:rPr>
              <a:t>Staroměstská exekuce</a:t>
            </a:r>
            <a:r>
              <a:rPr lang="cs-CZ" b="1" smtClean="0">
                <a:solidFill>
                  <a:srgbClr val="008000"/>
                </a:solidFill>
              </a:rPr>
              <a:t>. </a:t>
            </a:r>
          </a:p>
          <a:p>
            <a:pPr eaLnBrk="1" hangingPunct="1"/>
            <a:r>
              <a:rPr lang="cs-CZ" b="1" smtClean="0">
                <a:solidFill>
                  <a:srgbClr val="006805"/>
                </a:solidFill>
              </a:rPr>
              <a:t>Habsburkové se nenechali zastrašit a poté vystavili na výstrahu hlavy popravených na Mosteckou věž. Kde byly až do roku 1631.</a:t>
            </a:r>
            <a:endParaRPr lang="cs-CZ" smtClean="0">
              <a:solidFill>
                <a:srgbClr val="006805"/>
              </a:solidFill>
            </a:endParaRPr>
          </a:p>
          <a:p>
            <a:pPr eaLnBrk="1" hangingPunct="1">
              <a:buFont typeface="Arial" charset="0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6"/>
            </a:gs>
            <a:gs pos="0">
              <a:schemeClr val="accent6">
                <a:lumMod val="60000"/>
                <a:lumOff val="40000"/>
              </a:schemeClr>
            </a:gs>
            <a:gs pos="0">
              <a:schemeClr val="accent6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Karlův most</a:t>
            </a:r>
            <a:endParaRPr lang="cs-CZ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Je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postaven v </a:t>
            </a:r>
            <a:r>
              <a:rPr lang="cs-CZ" b="1" u="sng" dirty="0">
                <a:solidFill>
                  <a:schemeClr val="accent6">
                    <a:lumMod val="50000"/>
                  </a:schemeClr>
                </a:solidFill>
              </a:rPr>
              <a:t>gotickém stylu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. Na Karlově mostě se nachází celkem </a:t>
            </a:r>
            <a:r>
              <a:rPr lang="cs-CZ" b="1" u="sng" dirty="0">
                <a:solidFill>
                  <a:schemeClr val="accent6">
                    <a:lumMod val="50000"/>
                  </a:schemeClr>
                </a:solidFill>
              </a:rPr>
              <a:t>30 soch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a sousoší v převážně barokním stylu. 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Např. na 5. pilíři sv. František Xaverský a sv. Cyril a Metoděj. 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Dále je na mostě k vidění sv. Josef s Ježíškem, sv. Jan Nepomucký, sv. Augustin atd. 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5">
                <a:lumMod val="40000"/>
                <a:lumOff val="60000"/>
              </a:schemeClr>
            </a:gs>
            <a:gs pos="0">
              <a:schemeClr val="accent5">
                <a:lumMod val="40000"/>
                <a:lumOff val="60000"/>
              </a:schemeClr>
            </a:gs>
            <a:gs pos="0">
              <a:schemeClr val="accent5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Práce ve skupině - názor</a:t>
            </a:r>
            <a:endParaRPr lang="cs-CZ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1785938"/>
            <a:ext cx="8229600" cy="4525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1800" b="1" u="sng" smtClean="0">
                <a:solidFill>
                  <a:schemeClr val="tx2"/>
                </a:solidFill>
              </a:rPr>
              <a:t>Složení skupiny a práce v ní: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1800" b="1" smtClean="0">
                <a:solidFill>
                  <a:schemeClr val="accent1"/>
                </a:solidFill>
              </a:rPr>
              <a:t>	Práce ve skupině byla bezproblémová, vždy jsme se na všem dohodli, takže žádné neshody nenastaly. Komunikace byla skvělá, užili jsme si to. Na projektu jsme pracovali společně. 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b="1" u="sng" smtClean="0">
                <a:solidFill>
                  <a:schemeClr val="tx2"/>
                </a:solidFill>
              </a:rPr>
              <a:t>Názor na úkoly a jejich obtížnost, orientace: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1800" b="1" smtClean="0">
                <a:solidFill>
                  <a:schemeClr val="accent1"/>
                </a:solidFill>
              </a:rPr>
              <a:t>	Předpokládali jsme, že úkoly budou obtížnější, ale daly se bez problémů zvládnout. Něco jsme museli dohledat doma, ale vše jsme z větší části stihli na místě. Neztratili jsme se, což bude asi dobré znamení. S orientací nebyl problém, vše jsme stihli na čas. 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b="1" u="sng" smtClean="0">
                <a:solidFill>
                  <a:schemeClr val="tx2"/>
                </a:solidFill>
              </a:rPr>
              <a:t>Dojmy, postřehy z práce: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1800" b="1" smtClean="0">
                <a:solidFill>
                  <a:schemeClr val="accent1"/>
                </a:solidFill>
              </a:rPr>
              <a:t>	Všude bylo hrozně moc lidí! Hradní stráž nevěděla, kde je Granit</a:t>
            </a:r>
            <a:r>
              <a:rPr lang="cs-CZ" sz="1800" b="1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cs-CZ" sz="1800" b="1" smtClean="0">
                <a:solidFill>
                  <a:schemeClr val="accent1"/>
                </a:solidFill>
              </a:rPr>
              <a:t>Monolit, který jsme nakonec našli.  Podobné akce bychom uvítali, práce v terénu nás bavila.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1800" b="1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1800" b="1" smtClean="0">
                <a:solidFill>
                  <a:schemeClr val="tx2"/>
                </a:solidFill>
              </a:rPr>
              <a:t>	Tímto děkujeme za uspořádání této akce a vytvoření projektu. Díky níž jsme získali nové poznatky, viděli dané památky a také, že jsme si to užili.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cs-CZ" sz="1600" b="1" smtClean="0">
              <a:solidFill>
                <a:schemeClr val="accent1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cs-CZ" sz="1600" b="1" smtClean="0">
              <a:solidFill>
                <a:schemeClr val="accent1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cs-CZ" sz="1600" b="1" smtClean="0">
                <a:solidFill>
                  <a:schemeClr val="accent1"/>
                </a:solidFill>
              </a:rPr>
              <a:t>Gruppen Nr. 2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1600" b="1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1600" b="1" smtClean="0">
              <a:solidFill>
                <a:srgbClr val="4F6228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1600" b="1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1500" smtClean="0"/>
          </a:p>
          <a:p>
            <a:pPr eaLnBrk="1" hangingPunct="1">
              <a:lnSpc>
                <a:spcPct val="80000"/>
              </a:lnSpc>
            </a:pPr>
            <a:endParaRPr lang="cs-CZ" sz="1500" smtClean="0"/>
          </a:p>
          <a:p>
            <a:pPr eaLnBrk="1" hangingPunct="1">
              <a:lnSpc>
                <a:spcPct val="80000"/>
              </a:lnSpc>
            </a:pPr>
            <a:endParaRPr lang="cs-CZ" sz="15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15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4"/>
            </a:gs>
            <a:gs pos="100000">
              <a:schemeClr val="accent4">
                <a:lumMod val="60000"/>
                <a:lumOff val="40000"/>
              </a:schemeClr>
            </a:gs>
            <a:gs pos="0">
              <a:schemeClr val="accent4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OBSAH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solidFill>
                  <a:srgbClr val="7030A0"/>
                </a:solidFill>
              </a:rPr>
              <a:t>1.Granithmonilith</a:t>
            </a:r>
            <a:endParaRPr lang="cs-CZ" dirty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solidFill>
                  <a:schemeClr val="accent4">
                    <a:lumMod val="75000"/>
                  </a:schemeClr>
                </a:solidFill>
              </a:rPr>
              <a:t>2.AltstädterBrückenturm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solidFill>
                  <a:srgbClr val="7030A0"/>
                </a:solidFill>
              </a:rPr>
              <a:t>3. </a:t>
            </a:r>
            <a:r>
              <a:rPr lang="cs-CZ" b="1" dirty="0" err="1">
                <a:solidFill>
                  <a:srgbClr val="7030A0"/>
                </a:solidFill>
              </a:rPr>
              <a:t>Teynkirche</a:t>
            </a:r>
            <a:endParaRPr lang="cs-CZ" dirty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solidFill>
                  <a:schemeClr val="accent4">
                    <a:lumMod val="75000"/>
                  </a:schemeClr>
                </a:solidFill>
              </a:rPr>
              <a:t>4. </a:t>
            </a:r>
            <a:r>
              <a:rPr lang="cs-CZ" b="1" dirty="0" err="1">
                <a:solidFill>
                  <a:schemeClr val="accent4">
                    <a:lumMod val="75000"/>
                  </a:schemeClr>
                </a:solidFill>
              </a:rPr>
              <a:t>Ständetheater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7030A0"/>
                </a:solidFill>
              </a:rPr>
              <a:t>5. Karl der </a:t>
            </a:r>
            <a:r>
              <a:rPr lang="cs-CZ" b="1" dirty="0" err="1" smtClean="0">
                <a:solidFill>
                  <a:srgbClr val="7030A0"/>
                </a:solidFill>
              </a:rPr>
              <a:t>Vierte</a:t>
            </a:r>
            <a:endParaRPr lang="cs-CZ" b="1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Die </a:t>
            </a:r>
            <a:r>
              <a:rPr lang="cs-CZ" b="1" dirty="0" err="1" smtClean="0">
                <a:solidFill>
                  <a:schemeClr val="accent4">
                    <a:lumMod val="75000"/>
                  </a:schemeClr>
                </a:solidFill>
              </a:rPr>
              <a:t>Touristin</a:t>
            </a:r>
            <a:endParaRPr lang="cs-CZ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7030A0"/>
                </a:solidFill>
              </a:rPr>
              <a:t>Rozhovor s turistkou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U-</a:t>
            </a:r>
            <a:r>
              <a:rPr lang="cs-CZ" b="1" dirty="0" err="1" smtClean="0">
                <a:solidFill>
                  <a:schemeClr val="accent4">
                    <a:lumMod val="75000"/>
                  </a:schemeClr>
                </a:solidFill>
              </a:rPr>
              <a:t>Bahn</a:t>
            </a:r>
            <a:endParaRPr lang="cs-CZ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7030A0"/>
                </a:solidFill>
              </a:rPr>
              <a:t>Rok 1621 – Staroměstské náměstí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Karlův most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7030A0"/>
                </a:solidFill>
              </a:rPr>
              <a:t>Práce ve skupině - závěr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r>
              <a:rPr lang="cs-C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r>
              <a:rPr lang="cs-CZ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Granithmonilith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Obrázek 1" descr="F:\DCIM\103MSDCF\DSC015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214438"/>
            <a:ext cx="42862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72063" y="1214438"/>
            <a:ext cx="3643312" cy="5143500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smtClean="0">
                <a:solidFill>
                  <a:schemeClr val="accent2"/>
                </a:solidFill>
              </a:rPr>
              <a:t>Granithmonolith liegt auf der Prager</a:t>
            </a:r>
            <a:r>
              <a:rPr lang="cs-CZ" b="1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cs-CZ" b="1" smtClean="0">
                <a:solidFill>
                  <a:schemeClr val="accent2"/>
                </a:solidFill>
              </a:rPr>
              <a:t>Burg. </a:t>
            </a:r>
          </a:p>
          <a:p>
            <a:pPr eaLnBrk="1" hangingPunct="1"/>
            <a:r>
              <a:rPr lang="cs-CZ" b="1" smtClean="0">
                <a:solidFill>
                  <a:srgbClr val="E6B9B8"/>
                </a:solidFill>
              </a:rPr>
              <a:t>Es wurde am </a:t>
            </a:r>
            <a:r>
              <a:rPr lang="cs-CZ" b="1" u="sng" smtClean="0">
                <a:solidFill>
                  <a:srgbClr val="E6B9B8"/>
                </a:solidFill>
              </a:rPr>
              <a:t>5.5 1946 gebaut</a:t>
            </a:r>
            <a:r>
              <a:rPr lang="cs-CZ" b="1" smtClean="0">
                <a:solidFill>
                  <a:srgbClr val="E6B9B8"/>
                </a:solidFill>
              </a:rPr>
              <a:t>, </a:t>
            </a:r>
            <a:r>
              <a:rPr lang="cs-CZ" b="1" smtClean="0">
                <a:solidFill>
                  <a:srgbClr val="E6B9B8"/>
                </a:solidFill>
                <a:latin typeface="Arial" charset="0"/>
              </a:rPr>
              <a:t>anlasslich</a:t>
            </a:r>
            <a:r>
              <a:rPr lang="cs-CZ" b="1" smtClean="0">
                <a:solidFill>
                  <a:srgbClr val="E6B9B8"/>
                </a:solidFill>
              </a:rPr>
              <a:t> de</a:t>
            </a:r>
            <a:r>
              <a:rPr lang="cs-CZ" b="1" smtClean="0">
                <a:solidFill>
                  <a:srgbClr val="E6B9B8"/>
                </a:solidFill>
                <a:latin typeface="Arial" charset="0"/>
              </a:rPr>
              <a:t>s</a:t>
            </a:r>
            <a:r>
              <a:rPr lang="cs-CZ" b="1" smtClean="0">
                <a:solidFill>
                  <a:srgbClr val="E6B9B8"/>
                </a:solidFill>
              </a:rPr>
              <a:t> </a:t>
            </a:r>
            <a:r>
              <a:rPr lang="cs-CZ" b="1" smtClean="0">
                <a:solidFill>
                  <a:srgbClr val="E6B9B8"/>
                </a:solidFill>
                <a:latin typeface="Arial" charset="0"/>
              </a:rPr>
              <a:t>P</a:t>
            </a:r>
            <a:r>
              <a:rPr lang="de-DE" b="1" smtClean="0">
                <a:solidFill>
                  <a:srgbClr val="E6B9B8"/>
                </a:solidFill>
              </a:rPr>
              <a:t>rager Aufstand</a:t>
            </a:r>
            <a:r>
              <a:rPr lang="cs-CZ" b="1" smtClean="0">
                <a:solidFill>
                  <a:srgbClr val="E6B9B8"/>
                </a:solidFill>
                <a:latin typeface="Arial" charset="0"/>
              </a:rPr>
              <a:t>es</a:t>
            </a:r>
            <a:r>
              <a:rPr lang="de-DE" b="1" smtClean="0">
                <a:solidFill>
                  <a:srgbClr val="E6B9B8"/>
                </a:solidFill>
              </a:rPr>
              <a:t>.</a:t>
            </a:r>
            <a:endParaRPr lang="cs-CZ" smtClean="0">
              <a:solidFill>
                <a:srgbClr val="E6B9B8"/>
              </a:solidFill>
            </a:endParaRPr>
          </a:p>
          <a:p>
            <a:pPr eaLnBrk="1" hangingPunct="1">
              <a:buFont typeface="Arial" charset="0"/>
              <a:buNone/>
            </a:pPr>
            <a:endParaRPr lang="cs-CZ" smtClean="0"/>
          </a:p>
          <a:p>
            <a:pPr eaLnBrk="1" hangingPunct="1">
              <a:buFont typeface="Arial" charset="0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/>
            </a:gs>
            <a:gs pos="100000">
              <a:schemeClr val="accent3">
                <a:lumMod val="60000"/>
                <a:lumOff val="40000"/>
              </a:schemeClr>
            </a:gs>
            <a:gs pos="0">
              <a:schemeClr val="accent3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 descr="F:\DCIM\103MSDCF\DSC015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214438"/>
            <a:ext cx="37147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 </a:t>
            </a:r>
            <a:r>
              <a:rPr lang="cs-CZ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Altstädter</a:t>
            </a:r>
            <a:r>
              <a:rPr lang="cs-CZ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cs-CZ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Brückenturm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38"/>
            <a:ext cx="4686300" cy="5286375"/>
          </a:xfrm>
        </p:spPr>
        <p:txBody>
          <a:bodyPr>
            <a:normAutofit/>
          </a:bodyPr>
          <a:lstStyle/>
          <a:p>
            <a:pPr eaLnBrk="1" hangingPunct="1"/>
            <a:r>
              <a:rPr lang="de-DE" b="1" smtClean="0">
                <a:solidFill>
                  <a:srgbClr val="4F6228"/>
                </a:solidFill>
              </a:rPr>
              <a:t>Der Turm</a:t>
            </a:r>
            <a:r>
              <a:rPr lang="cs-CZ" b="1" smtClean="0">
                <a:solidFill>
                  <a:srgbClr val="4F6228"/>
                </a:solidFill>
              </a:rPr>
              <a:t> </a:t>
            </a:r>
            <a:r>
              <a:rPr lang="de-DE" b="1" u="sng" smtClean="0">
                <a:solidFill>
                  <a:srgbClr val="4F6228"/>
                </a:solidFill>
              </a:rPr>
              <a:t>liegt</a:t>
            </a:r>
            <a:r>
              <a:rPr lang="cs-CZ" b="1" u="sng" smtClean="0">
                <a:solidFill>
                  <a:srgbClr val="4F6228"/>
                </a:solidFill>
              </a:rPr>
              <a:t> </a:t>
            </a:r>
            <a:r>
              <a:rPr lang="de-DE" b="1" u="sng" smtClean="0">
                <a:solidFill>
                  <a:srgbClr val="4F6228"/>
                </a:solidFill>
              </a:rPr>
              <a:t>bei der Karlsbrücke</a:t>
            </a:r>
            <a:r>
              <a:rPr lang="de-DE" b="1" smtClean="0">
                <a:solidFill>
                  <a:srgbClr val="4F6228"/>
                </a:solidFill>
              </a:rPr>
              <a:t>. </a:t>
            </a:r>
          </a:p>
          <a:p>
            <a:pPr eaLnBrk="1" hangingPunct="1"/>
            <a:r>
              <a:rPr lang="de-DE" b="1" smtClean="0">
                <a:solidFill>
                  <a:srgbClr val="77933C"/>
                </a:solidFill>
              </a:rPr>
              <a:t>Er ist in Gotik gebaut. </a:t>
            </a:r>
          </a:p>
          <a:p>
            <a:pPr eaLnBrk="1" hangingPunct="1"/>
            <a:r>
              <a:rPr lang="de-DE" b="1" smtClean="0">
                <a:solidFill>
                  <a:srgbClr val="C3D69B"/>
                </a:solidFill>
              </a:rPr>
              <a:t>U</a:t>
            </a:r>
            <a:r>
              <a:rPr lang="cs-CZ" b="1" smtClean="0">
                <a:solidFill>
                  <a:srgbClr val="C3D69B"/>
                </a:solidFill>
              </a:rPr>
              <a:t>nd i</a:t>
            </a:r>
            <a:r>
              <a:rPr lang="de-DE" b="1" smtClean="0">
                <a:solidFill>
                  <a:srgbClr val="C3D69B"/>
                </a:solidFill>
              </a:rPr>
              <a:t>m</a:t>
            </a:r>
            <a:r>
              <a:rPr lang="cs-CZ" b="1" smtClean="0">
                <a:solidFill>
                  <a:srgbClr val="C3D69B"/>
                </a:solidFill>
              </a:rPr>
              <a:t> </a:t>
            </a:r>
            <a:r>
              <a:rPr lang="de-DE" b="1" smtClean="0">
                <a:solidFill>
                  <a:srgbClr val="C3D69B"/>
                </a:solidFill>
              </a:rPr>
              <a:t>Jahre 1621 </a:t>
            </a:r>
            <a:r>
              <a:rPr lang="cs-CZ" b="1" smtClean="0">
                <a:solidFill>
                  <a:srgbClr val="C3D69B"/>
                </a:solidFill>
                <a:latin typeface="Arial" charset="0"/>
              </a:rPr>
              <a:t>wurden</a:t>
            </a:r>
            <a:r>
              <a:rPr lang="cs-CZ" b="1" smtClean="0">
                <a:solidFill>
                  <a:srgbClr val="C3D69B"/>
                </a:solidFill>
              </a:rPr>
              <a:t> </a:t>
            </a:r>
            <a:r>
              <a:rPr lang="de-DE" b="1" smtClean="0">
                <a:solidFill>
                  <a:srgbClr val="C3D69B"/>
                </a:solidFill>
              </a:rPr>
              <a:t>hier K</a:t>
            </a:r>
            <a:r>
              <a:rPr lang="cs-CZ" b="1" smtClean="0">
                <a:solidFill>
                  <a:srgbClr val="C3D69B"/>
                </a:solidFill>
              </a:rPr>
              <a:t>o</a:t>
            </a:r>
            <a:r>
              <a:rPr lang="de-DE" b="1" smtClean="0">
                <a:solidFill>
                  <a:srgbClr val="C3D69B"/>
                </a:solidFill>
              </a:rPr>
              <a:t>pf</a:t>
            </a:r>
            <a:r>
              <a:rPr lang="cs-CZ" b="1" smtClean="0">
                <a:solidFill>
                  <a:srgbClr val="C3D69B"/>
                </a:solidFill>
              </a:rPr>
              <a:t>e</a:t>
            </a:r>
            <a:r>
              <a:rPr lang="de-DE" b="1" smtClean="0">
                <a:solidFill>
                  <a:srgbClr val="C3D69B"/>
                </a:solidFill>
              </a:rPr>
              <a:t> von 27 Herren</a:t>
            </a:r>
            <a:r>
              <a:rPr lang="cs-CZ" b="1" smtClean="0">
                <a:solidFill>
                  <a:srgbClr val="C3D69B"/>
                </a:solidFill>
                <a:latin typeface="Arial" charset="0"/>
              </a:rPr>
              <a:t> </a:t>
            </a:r>
            <a:r>
              <a:rPr lang="de-DE" b="1" smtClean="0">
                <a:solidFill>
                  <a:srgbClr val="C3D69B"/>
                </a:solidFill>
              </a:rPr>
              <a:t>ausstelen ,wie die</a:t>
            </a:r>
            <a:r>
              <a:rPr lang="cs-CZ" b="1" smtClean="0">
                <a:solidFill>
                  <a:srgbClr val="C3D69B"/>
                </a:solidFill>
              </a:rPr>
              <a:t> </a:t>
            </a:r>
            <a:r>
              <a:rPr lang="de-DE" b="1" smtClean="0">
                <a:solidFill>
                  <a:srgbClr val="C3D69B"/>
                </a:solidFill>
              </a:rPr>
              <a:t>Warnung</a:t>
            </a:r>
            <a:r>
              <a:rPr lang="cs-CZ" b="1" smtClean="0">
                <a:solidFill>
                  <a:srgbClr val="C3D69B"/>
                </a:solidFill>
              </a:rPr>
              <a:t> </a:t>
            </a:r>
            <a:r>
              <a:rPr lang="de-DE" b="1" smtClean="0">
                <a:solidFill>
                  <a:srgbClr val="C3D69B"/>
                </a:solidFill>
              </a:rPr>
              <a:t>für</a:t>
            </a:r>
            <a:r>
              <a:rPr lang="cs-CZ" b="1" smtClean="0">
                <a:solidFill>
                  <a:srgbClr val="C3D69B"/>
                </a:solidFill>
              </a:rPr>
              <a:t> </a:t>
            </a:r>
            <a:r>
              <a:rPr lang="de-DE" b="1" smtClean="0">
                <a:solidFill>
                  <a:srgbClr val="C3D69B"/>
                </a:solidFill>
              </a:rPr>
              <a:t>Leute.</a:t>
            </a:r>
            <a:endParaRPr lang="de-DE" smtClean="0">
              <a:solidFill>
                <a:srgbClr val="C3D69B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cs-CZ" smtClean="0"/>
              <a:t> </a:t>
            </a: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3000">
              <a:schemeClr val="accent6"/>
            </a:gs>
            <a:gs pos="100000">
              <a:schemeClr val="accent6">
                <a:lumMod val="60000"/>
                <a:lumOff val="40000"/>
              </a:schemeClr>
            </a:gs>
            <a:gs pos="89000">
              <a:schemeClr val="accent6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F:\DCIM\103MSDCF\DSC015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143000"/>
            <a:ext cx="400050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3. </a:t>
            </a:r>
            <a:r>
              <a:rPr lang="cs-CZ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Teynkirche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57688" y="1143000"/>
            <a:ext cx="4786312" cy="5000625"/>
          </a:xfrm>
        </p:spPr>
        <p:txBody>
          <a:bodyPr>
            <a:normAutofit/>
          </a:bodyPr>
          <a:lstStyle/>
          <a:p>
            <a:pPr eaLnBrk="1" hangingPunct="1"/>
            <a:r>
              <a:rPr lang="de-DE" b="1" smtClean="0">
                <a:solidFill>
                  <a:srgbClr val="E46C0A"/>
                </a:solidFill>
              </a:rPr>
              <a:t>Teynkirche liegt auf d</a:t>
            </a:r>
            <a:r>
              <a:rPr lang="cs-CZ" b="1" smtClean="0">
                <a:solidFill>
                  <a:srgbClr val="E46C0A"/>
                </a:solidFill>
                <a:latin typeface="Arial" charset="0"/>
              </a:rPr>
              <a:t>em</a:t>
            </a:r>
            <a:r>
              <a:rPr lang="de-DE" b="1" smtClean="0">
                <a:solidFill>
                  <a:srgbClr val="E46C0A"/>
                </a:solidFill>
              </a:rPr>
              <a:t> Altstädter</a:t>
            </a:r>
            <a:r>
              <a:rPr lang="cs-CZ" b="1" smtClean="0">
                <a:solidFill>
                  <a:srgbClr val="E46C0A"/>
                </a:solidFill>
                <a:latin typeface="Arial" charset="0"/>
              </a:rPr>
              <a:t>r</a:t>
            </a:r>
            <a:r>
              <a:rPr lang="de-DE" b="1" smtClean="0">
                <a:solidFill>
                  <a:srgbClr val="E46C0A"/>
                </a:solidFill>
              </a:rPr>
              <a:t>ing. </a:t>
            </a:r>
            <a:r>
              <a:rPr lang="de-DE" b="1" u="sng" smtClean="0">
                <a:solidFill>
                  <a:srgbClr val="E46C0A"/>
                </a:solidFill>
              </a:rPr>
              <a:t>Stil</a:t>
            </a:r>
            <a:r>
              <a:rPr lang="cs-CZ" b="1" u="sng" smtClean="0">
                <a:solidFill>
                  <a:srgbClr val="E46C0A"/>
                </a:solidFill>
              </a:rPr>
              <a:t> </a:t>
            </a:r>
            <a:r>
              <a:rPr lang="de-DE" b="1" u="sng" smtClean="0">
                <a:solidFill>
                  <a:srgbClr val="E46C0A"/>
                </a:solidFill>
              </a:rPr>
              <a:t>ist Gotik</a:t>
            </a:r>
            <a:r>
              <a:rPr lang="de-DE" b="1" smtClean="0">
                <a:solidFill>
                  <a:srgbClr val="E46C0A"/>
                </a:solidFill>
              </a:rPr>
              <a:t>. </a:t>
            </a:r>
          </a:p>
          <a:p>
            <a:pPr eaLnBrk="1" hangingPunct="1"/>
            <a:r>
              <a:rPr lang="de-DE" b="1" smtClean="0">
                <a:solidFill>
                  <a:srgbClr val="FAC090"/>
                </a:solidFill>
              </a:rPr>
              <a:t>Und hier liegt </a:t>
            </a:r>
            <a:r>
              <a:rPr lang="de-DE" b="1" u="sng" smtClean="0">
                <a:solidFill>
                  <a:srgbClr val="FAC090"/>
                </a:solidFill>
              </a:rPr>
              <a:t>Tycho Brahe begraben</a:t>
            </a:r>
            <a:r>
              <a:rPr lang="de-DE" b="1" smtClean="0">
                <a:solidFill>
                  <a:srgbClr val="FAC090"/>
                </a:solidFill>
              </a:rPr>
              <a:t>. Aber in</a:t>
            </a:r>
            <a:r>
              <a:rPr lang="cs-CZ" b="1" smtClean="0">
                <a:solidFill>
                  <a:srgbClr val="FAC090"/>
                </a:solidFill>
                <a:latin typeface="Arial" charset="0"/>
              </a:rPr>
              <a:t> der</a:t>
            </a:r>
            <a:r>
              <a:rPr lang="de-DE" b="1" smtClean="0">
                <a:solidFill>
                  <a:srgbClr val="FAC090"/>
                </a:solidFill>
              </a:rPr>
              <a:t> Teynkirche</a:t>
            </a:r>
            <a:r>
              <a:rPr lang="cs-CZ" b="1" smtClean="0">
                <a:solidFill>
                  <a:srgbClr val="FAC090"/>
                </a:solidFill>
              </a:rPr>
              <a:t> </a:t>
            </a:r>
            <a:r>
              <a:rPr lang="de-DE" b="1" smtClean="0">
                <a:solidFill>
                  <a:srgbClr val="FAC090"/>
                </a:solidFill>
              </a:rPr>
              <a:t>waren Jiří z Poděbrad und Ja</a:t>
            </a:r>
            <a:r>
              <a:rPr lang="cs-CZ" b="1" smtClean="0">
                <a:solidFill>
                  <a:srgbClr val="FAC090"/>
                </a:solidFill>
              </a:rPr>
              <a:t>n</a:t>
            </a:r>
            <a:r>
              <a:rPr lang="de-DE" b="1" smtClean="0">
                <a:solidFill>
                  <a:srgbClr val="FAC090"/>
                </a:solidFill>
              </a:rPr>
              <a:t> Rokycan</a:t>
            </a:r>
            <a:r>
              <a:rPr lang="cs-CZ" b="1" smtClean="0">
                <a:solidFill>
                  <a:srgbClr val="FAC090"/>
                </a:solidFill>
                <a:latin typeface="Arial" charset="0"/>
              </a:rPr>
              <a:t>a</a:t>
            </a:r>
            <a:r>
              <a:rPr lang="de-DE" b="1" smtClean="0">
                <a:solidFill>
                  <a:srgbClr val="FAC090"/>
                </a:solidFill>
              </a:rPr>
              <a:t> begraben.</a:t>
            </a:r>
            <a:endParaRPr lang="de-DE" smtClean="0">
              <a:solidFill>
                <a:srgbClr val="FAC090"/>
              </a:solidFill>
            </a:endParaRPr>
          </a:p>
          <a:p>
            <a:pPr eaLnBrk="1" hangingPunct="1">
              <a:buFont typeface="Arial" charset="0"/>
              <a:buNone/>
            </a:pP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60000"/>
                <a:lumOff val="40000"/>
              </a:schemeClr>
            </a:gs>
            <a:gs pos="55000">
              <a:schemeClr val="accent4">
                <a:lumMod val="60000"/>
                <a:lumOff val="40000"/>
              </a:schemeClr>
            </a:gs>
            <a:gs pos="89000">
              <a:schemeClr val="accent4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 </a:t>
            </a:r>
            <a:r>
              <a:rPr lang="cs-CZ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Ständetheater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00688" y="1285875"/>
            <a:ext cx="3214687" cy="5357813"/>
          </a:xfrm>
        </p:spPr>
        <p:txBody>
          <a:bodyPr>
            <a:normAutofit/>
          </a:bodyPr>
          <a:lstStyle/>
          <a:p>
            <a:pPr eaLnBrk="1" hangingPunct="1"/>
            <a:r>
              <a:rPr lang="de-DE" sz="3000" b="1" smtClean="0">
                <a:solidFill>
                  <a:srgbClr val="7030A0"/>
                </a:solidFill>
              </a:rPr>
              <a:t> I</a:t>
            </a:r>
            <a:r>
              <a:rPr lang="cs-CZ" sz="3000" b="1" smtClean="0">
                <a:solidFill>
                  <a:srgbClr val="7030A0"/>
                </a:solidFill>
                <a:latin typeface="Arial" charset="0"/>
              </a:rPr>
              <a:t>m</a:t>
            </a:r>
            <a:r>
              <a:rPr lang="de-DE" sz="3000" b="1" smtClean="0">
                <a:solidFill>
                  <a:srgbClr val="7030A0"/>
                </a:solidFill>
              </a:rPr>
              <a:t> Ständetheater hatte </a:t>
            </a:r>
            <a:r>
              <a:rPr lang="de-DE" sz="3000" b="1" u="sng" smtClean="0">
                <a:solidFill>
                  <a:srgbClr val="7030A0"/>
                </a:solidFill>
              </a:rPr>
              <a:t>die Nationalhymne </a:t>
            </a:r>
            <a:r>
              <a:rPr lang="de-DE" sz="3000" b="1" smtClean="0">
                <a:solidFill>
                  <a:srgbClr val="7030A0"/>
                </a:solidFill>
              </a:rPr>
              <a:t>die Prämiere. </a:t>
            </a:r>
            <a:endParaRPr lang="cs-CZ" sz="3000" b="1" smtClean="0">
              <a:solidFill>
                <a:srgbClr val="7030A0"/>
              </a:solidFill>
            </a:endParaRPr>
          </a:p>
          <a:p>
            <a:pPr eaLnBrk="1" hangingPunct="1"/>
            <a:r>
              <a:rPr lang="de-DE" sz="3000" b="1" smtClean="0">
                <a:solidFill>
                  <a:srgbClr val="8064A2"/>
                </a:solidFill>
              </a:rPr>
              <a:t>Nächste Prämiere ist </a:t>
            </a:r>
            <a:r>
              <a:rPr lang="de-DE" sz="3000" b="1" u="sng" smtClean="0">
                <a:solidFill>
                  <a:srgbClr val="8064A2"/>
                </a:solidFill>
              </a:rPr>
              <a:t>Don Giovanni </a:t>
            </a:r>
            <a:r>
              <a:rPr lang="de-DE" sz="3000" b="1" smtClean="0">
                <a:solidFill>
                  <a:srgbClr val="8064A2"/>
                </a:solidFill>
              </a:rPr>
              <a:t>von Mozart und auch La clemenza di Tito. </a:t>
            </a:r>
            <a:endParaRPr lang="cs-CZ" sz="3000" b="1" smtClean="0">
              <a:solidFill>
                <a:srgbClr val="8064A2"/>
              </a:solidFill>
            </a:endParaRPr>
          </a:p>
          <a:p>
            <a:pPr eaLnBrk="1" hangingPunct="1">
              <a:buFont typeface="Arial" charset="0"/>
              <a:buNone/>
            </a:pPr>
            <a:endParaRPr lang="cs-CZ" sz="3000" b="1" smtClean="0"/>
          </a:p>
          <a:p>
            <a:pPr eaLnBrk="1" hangingPunct="1"/>
            <a:endParaRPr lang="cs-CZ" sz="3000" smtClean="0"/>
          </a:p>
        </p:txBody>
      </p:sp>
      <p:pic>
        <p:nvPicPr>
          <p:cNvPr id="4" name="Obrázek 4" descr="F:\DCIM\103MSDCF\DSC015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571625"/>
            <a:ext cx="5357813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chemeClr val="bg1">
                <a:lumMod val="50000"/>
              </a:schemeClr>
            </a:gs>
            <a:gs pos="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5. Karl der Vierte</a:t>
            </a:r>
            <a:endParaRPr lang="cs-CZ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3" cy="4900613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cs-CZ" b="1" smtClean="0">
                <a:solidFill>
                  <a:srgbClr val="404040"/>
                </a:solidFill>
              </a:rPr>
              <a:t>	</a:t>
            </a:r>
            <a:r>
              <a:rPr lang="de-DE" b="1" smtClean="0">
                <a:solidFill>
                  <a:srgbClr val="404040"/>
                </a:solidFill>
              </a:rPr>
              <a:t>Karl der Vierte</a:t>
            </a:r>
            <a:r>
              <a:rPr lang="cs-CZ" b="1" smtClean="0">
                <a:solidFill>
                  <a:srgbClr val="404040"/>
                </a:solidFill>
              </a:rPr>
              <a:t> </a:t>
            </a:r>
            <a:r>
              <a:rPr lang="de-DE" b="1" smtClean="0">
                <a:solidFill>
                  <a:srgbClr val="404040"/>
                </a:solidFill>
              </a:rPr>
              <a:t>baut</a:t>
            </a:r>
            <a:r>
              <a:rPr lang="cs-CZ" b="1" smtClean="0">
                <a:solidFill>
                  <a:srgbClr val="404040"/>
                </a:solidFill>
                <a:latin typeface="Arial" charset="0"/>
              </a:rPr>
              <a:t>e</a:t>
            </a:r>
            <a:r>
              <a:rPr lang="de-DE" b="1" smtClean="0">
                <a:solidFill>
                  <a:srgbClr val="404040"/>
                </a:solidFill>
              </a:rPr>
              <a:t>: </a:t>
            </a:r>
            <a:endParaRPr lang="cs-CZ" b="1" smtClean="0">
              <a:solidFill>
                <a:srgbClr val="404040"/>
              </a:solidFill>
            </a:endParaRPr>
          </a:p>
          <a:p>
            <a:pPr eaLnBrk="1" hangingPunct="1"/>
            <a:r>
              <a:rPr lang="de-DE" b="1" smtClean="0">
                <a:solidFill>
                  <a:srgbClr val="F2F2F2"/>
                </a:solidFill>
              </a:rPr>
              <a:t>Nové </a:t>
            </a:r>
            <a:r>
              <a:rPr lang="cs-CZ" b="1" smtClean="0">
                <a:solidFill>
                  <a:srgbClr val="F2F2F2"/>
                </a:solidFill>
                <a:latin typeface="Arial" charset="0"/>
              </a:rPr>
              <a:t>M</a:t>
            </a:r>
            <a:r>
              <a:rPr lang="de-DE" b="1" smtClean="0">
                <a:solidFill>
                  <a:srgbClr val="F2F2F2"/>
                </a:solidFill>
              </a:rPr>
              <a:t>ěsto pražské (Senný trh, Końský trh und Dobytčí trh), </a:t>
            </a:r>
            <a:endParaRPr lang="cs-CZ" b="1" smtClean="0">
              <a:solidFill>
                <a:srgbClr val="F2F2F2"/>
              </a:solidFill>
            </a:endParaRPr>
          </a:p>
          <a:p>
            <a:pPr eaLnBrk="1" hangingPunct="1"/>
            <a:r>
              <a:rPr lang="de-DE" b="1" smtClean="0">
                <a:solidFill>
                  <a:srgbClr val="D9D9D9"/>
                </a:solidFill>
              </a:rPr>
              <a:t>Hladová věž, </a:t>
            </a:r>
            <a:endParaRPr lang="cs-CZ" b="1" smtClean="0">
              <a:solidFill>
                <a:srgbClr val="D9D9D9"/>
              </a:solidFill>
            </a:endParaRPr>
          </a:p>
          <a:p>
            <a:pPr eaLnBrk="1" hangingPunct="1"/>
            <a:r>
              <a:rPr lang="de-DE" b="1" smtClean="0">
                <a:solidFill>
                  <a:srgbClr val="BFBFBF"/>
                </a:solidFill>
              </a:rPr>
              <a:t>Karlův most </a:t>
            </a:r>
            <a:endParaRPr lang="cs-CZ" b="1" smtClean="0">
              <a:solidFill>
                <a:srgbClr val="BFBFBF"/>
              </a:solidFill>
            </a:endParaRPr>
          </a:p>
          <a:p>
            <a:pPr eaLnBrk="1" hangingPunct="1"/>
            <a:r>
              <a:rPr lang="de-DE" b="1" smtClean="0">
                <a:solidFill>
                  <a:srgbClr val="D9D9D9"/>
                </a:solidFill>
              </a:rPr>
              <a:t>und zum</a:t>
            </a:r>
            <a:r>
              <a:rPr lang="cs-CZ" b="1" smtClean="0">
                <a:solidFill>
                  <a:srgbClr val="D9D9D9"/>
                </a:solidFill>
              </a:rPr>
              <a:t> Be</a:t>
            </a:r>
            <a:r>
              <a:rPr lang="de-DE" b="1" smtClean="0">
                <a:solidFill>
                  <a:srgbClr val="D9D9D9"/>
                </a:solidFill>
              </a:rPr>
              <a:t>ispiel Karlštejn.</a:t>
            </a:r>
            <a:endParaRPr lang="cs-CZ" smtClean="0">
              <a:solidFill>
                <a:srgbClr val="D9D9D9"/>
              </a:solidFill>
            </a:endParaRPr>
          </a:p>
        </p:txBody>
      </p:sp>
      <p:pic>
        <p:nvPicPr>
          <p:cNvPr id="6" name="Obrázek 5" descr="karlstej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3214688"/>
            <a:ext cx="42656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accent1"/>
            </a:gs>
            <a:gs pos="0">
              <a:schemeClr val="accent1">
                <a:lumMod val="60000"/>
                <a:lumOff val="40000"/>
              </a:schemeClr>
            </a:gs>
            <a:gs pos="0">
              <a:schemeClr val="accent1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Die </a:t>
            </a:r>
            <a:r>
              <a:rPr lang="de-DE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Touristin</a:t>
            </a:r>
            <a:endParaRPr lang="de-DE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3000" b="1" smtClean="0">
                <a:solidFill>
                  <a:schemeClr val="tx2"/>
                </a:solidFill>
              </a:rPr>
              <a:t>Wo wohnen Sie?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sz="3000" b="1" smtClean="0">
                <a:solidFill>
                  <a:schemeClr val="tx2"/>
                </a:solidFill>
              </a:rPr>
              <a:t>	</a:t>
            </a:r>
            <a:r>
              <a:rPr lang="cs-CZ" sz="3000" b="1" smtClean="0">
                <a:solidFill>
                  <a:srgbClr val="95B3D7"/>
                </a:solidFill>
              </a:rPr>
              <a:t>Ich wohne in Darmstadt.</a:t>
            </a:r>
            <a:endParaRPr lang="cs-CZ" sz="3000" smtClean="0">
              <a:solidFill>
                <a:srgbClr val="95B3D7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3000" b="1" smtClean="0">
                <a:solidFill>
                  <a:schemeClr val="tx2"/>
                </a:solidFill>
              </a:rPr>
              <a:t>Und wie gefällt Prag Ihr?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sz="3000" b="1" smtClean="0">
                <a:solidFill>
                  <a:schemeClr val="tx2"/>
                </a:solidFill>
              </a:rPr>
              <a:t>	</a:t>
            </a:r>
            <a:r>
              <a:rPr lang="cs-CZ" sz="3000" b="1" smtClean="0">
                <a:solidFill>
                  <a:srgbClr val="95B3D7"/>
                </a:solidFill>
              </a:rPr>
              <a:t>Prah ist sehr schön</a:t>
            </a:r>
            <a:r>
              <a:rPr lang="cs-CZ" sz="3000" b="1" smtClean="0">
                <a:solidFill>
                  <a:srgbClr val="95B3D7"/>
                </a:solidFill>
                <a:latin typeface="Arial" charset="0"/>
              </a:rPr>
              <a:t>e</a:t>
            </a:r>
            <a:r>
              <a:rPr lang="cs-CZ" sz="3000" b="1" smtClean="0">
                <a:solidFill>
                  <a:srgbClr val="95B3D7"/>
                </a:solidFill>
              </a:rPr>
              <a:t> Stadt. Hier sind viele in</a:t>
            </a:r>
            <a:r>
              <a:rPr lang="cs-CZ" sz="3000" b="1" smtClean="0">
                <a:solidFill>
                  <a:srgbClr val="95B3D7"/>
                </a:solidFill>
                <a:latin typeface="Arial" charset="0"/>
              </a:rPr>
              <a:t>t</a:t>
            </a:r>
            <a:r>
              <a:rPr lang="cs-CZ" sz="3000" b="1" smtClean="0">
                <a:solidFill>
                  <a:srgbClr val="95B3D7"/>
                </a:solidFill>
              </a:rPr>
              <a:t>eressante Geb</a:t>
            </a:r>
            <a:r>
              <a:rPr lang="cs-CZ" sz="3000" b="1" smtClean="0">
                <a:solidFill>
                  <a:srgbClr val="95B3D7"/>
                </a:solidFill>
                <a:latin typeface="Arial" charset="0"/>
              </a:rPr>
              <a:t>a</a:t>
            </a:r>
            <a:r>
              <a:rPr lang="cs-CZ" sz="3000" b="1" smtClean="0">
                <a:solidFill>
                  <a:srgbClr val="95B3D7"/>
                </a:solidFill>
              </a:rPr>
              <a:t>ude</a:t>
            </a:r>
            <a:r>
              <a:rPr lang="cs-CZ" sz="3000" b="1" smtClean="0">
                <a:solidFill>
                  <a:srgbClr val="95B3D7"/>
                </a:solidFill>
                <a:latin typeface="Arial" charset="0"/>
              </a:rPr>
              <a:t> </a:t>
            </a:r>
            <a:r>
              <a:rPr lang="cs-CZ" sz="3000" b="1" smtClean="0">
                <a:solidFill>
                  <a:srgbClr val="95B3D7"/>
                </a:solidFill>
              </a:rPr>
              <a:t>. </a:t>
            </a:r>
            <a:endParaRPr lang="cs-CZ" sz="3000" smtClean="0">
              <a:solidFill>
                <a:srgbClr val="95B3D7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3000" b="1" smtClean="0">
                <a:solidFill>
                  <a:schemeClr val="tx2"/>
                </a:solidFill>
              </a:rPr>
              <a:t>Was ist für Sie auf Prag am</a:t>
            </a:r>
            <a:r>
              <a:rPr lang="cs-CZ" sz="3000" b="1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3000" b="1" smtClean="0">
                <a:solidFill>
                  <a:schemeClr val="tx2"/>
                </a:solidFill>
              </a:rPr>
              <a:t>besten?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sz="3000" b="1" smtClean="0">
                <a:solidFill>
                  <a:srgbClr val="95B3D7"/>
                </a:solidFill>
              </a:rPr>
              <a:t>	Für mich sind Karlsbrücke und Prage</a:t>
            </a:r>
            <a:r>
              <a:rPr lang="cs-CZ" sz="3000" b="1" smtClean="0">
                <a:solidFill>
                  <a:srgbClr val="95B3D7"/>
                </a:solidFill>
                <a:latin typeface="Arial" charset="0"/>
              </a:rPr>
              <a:t>r B</a:t>
            </a:r>
            <a:r>
              <a:rPr lang="cs-CZ" sz="3000" b="1" smtClean="0">
                <a:solidFill>
                  <a:srgbClr val="95B3D7"/>
                </a:solidFill>
              </a:rPr>
              <a:t>urg am interessante</a:t>
            </a:r>
            <a:r>
              <a:rPr lang="cs-CZ" sz="3000" b="1" smtClean="0">
                <a:solidFill>
                  <a:srgbClr val="95B3D7"/>
                </a:solidFill>
                <a:latin typeface="Arial" charset="0"/>
              </a:rPr>
              <a:t>ste</a:t>
            </a:r>
            <a:r>
              <a:rPr lang="cs-CZ" sz="3000" b="1" smtClean="0">
                <a:solidFill>
                  <a:srgbClr val="95B3D7"/>
                </a:solidFill>
              </a:rPr>
              <a:t>n. Die Garden von Prage</a:t>
            </a:r>
            <a:r>
              <a:rPr lang="cs-CZ" sz="3000" b="1" smtClean="0">
                <a:solidFill>
                  <a:srgbClr val="95B3D7"/>
                </a:solidFill>
                <a:latin typeface="Arial" charset="0"/>
              </a:rPr>
              <a:t>r B</a:t>
            </a:r>
            <a:r>
              <a:rPr lang="cs-CZ" sz="3000" b="1" smtClean="0">
                <a:solidFill>
                  <a:srgbClr val="95B3D7"/>
                </a:solidFill>
              </a:rPr>
              <a:t>urg sind entsetzlich.</a:t>
            </a:r>
            <a:endParaRPr lang="cs-CZ" sz="3000" smtClean="0">
              <a:solidFill>
                <a:srgbClr val="95B3D7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sz="3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accent1"/>
            </a:gs>
            <a:gs pos="0">
              <a:schemeClr val="accent1">
                <a:lumMod val="60000"/>
                <a:lumOff val="40000"/>
              </a:schemeClr>
            </a:gs>
            <a:gs pos="0">
              <a:schemeClr val="accent1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Rozhovor s turistkou</a:t>
            </a:r>
            <a:endParaRPr lang="cs-CZ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63" y="1428750"/>
            <a:ext cx="4071937" cy="50720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</a:rPr>
              <a:t>Odkud jste? </a:t>
            </a: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Bydlím v Darmstadt. </a:t>
            </a: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</a:rPr>
              <a:t>A jak se vám líbí Praha? </a:t>
            </a: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Praha je velmi hezké město. Je tu mnoho zajímavých budov. </a:t>
            </a: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</a:rPr>
              <a:t>Co je pro vás na Praze nejlepší? </a:t>
            </a: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 mě je nejzajímavější Karlův most a Pražský hrad. Zahrady pražského hradu jsou nádherné.</a:t>
            </a: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5" name="Obrázek 5" descr="F:\DCIM\103MSDCF\DSC015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357313"/>
            <a:ext cx="40719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519</Words>
  <Application>Microsoft Office PowerPoint</Application>
  <PresentationFormat>On-screen Show (4:3)</PresentationFormat>
  <Paragraphs>66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PRAG- DIE HAUPTSTADT DER TSCHECHISCHEN REPUBLIK</dc:title>
  <dc:creator>pc</dc:creator>
  <cp:lastModifiedBy>toracovaeva</cp:lastModifiedBy>
  <cp:revision>26</cp:revision>
  <dcterms:created xsi:type="dcterms:W3CDTF">2012-04-20T13:19:56Z</dcterms:created>
  <dcterms:modified xsi:type="dcterms:W3CDTF">2012-04-27T08:28:47Z</dcterms:modified>
</cp:coreProperties>
</file>